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8" r:id="rId2"/>
    <p:sldId id="282" r:id="rId3"/>
    <p:sldId id="485" r:id="rId4"/>
    <p:sldId id="541" r:id="rId5"/>
    <p:sldId id="484" r:id="rId6"/>
    <p:sldId id="486" r:id="rId7"/>
    <p:sldId id="487" r:id="rId8"/>
    <p:sldId id="542" r:id="rId9"/>
    <p:sldId id="489" r:id="rId10"/>
    <p:sldId id="492" r:id="rId11"/>
    <p:sldId id="490" r:id="rId12"/>
    <p:sldId id="543" r:id="rId13"/>
    <p:sldId id="491" r:id="rId14"/>
    <p:sldId id="493" r:id="rId15"/>
    <p:sldId id="494" r:id="rId16"/>
    <p:sldId id="531" r:id="rId17"/>
    <p:sldId id="532" r:id="rId18"/>
    <p:sldId id="544" r:id="rId19"/>
    <p:sldId id="568" r:id="rId20"/>
    <p:sldId id="569" r:id="rId21"/>
    <p:sldId id="564" r:id="rId22"/>
    <p:sldId id="563" r:id="rId23"/>
    <p:sldId id="566" r:id="rId24"/>
    <p:sldId id="529" r:id="rId25"/>
    <p:sldId id="567" r:id="rId26"/>
    <p:sldId id="500" r:id="rId27"/>
    <p:sldId id="501" r:id="rId28"/>
    <p:sldId id="502" r:id="rId29"/>
    <p:sldId id="503" r:id="rId30"/>
    <p:sldId id="505" r:id="rId31"/>
    <p:sldId id="506" r:id="rId32"/>
    <p:sldId id="545" r:id="rId33"/>
    <p:sldId id="570" r:id="rId34"/>
    <p:sldId id="572" r:id="rId35"/>
    <p:sldId id="573" r:id="rId36"/>
    <p:sldId id="574" r:id="rId37"/>
    <p:sldId id="575" r:id="rId38"/>
    <p:sldId id="576" r:id="rId39"/>
    <p:sldId id="577" r:id="rId40"/>
    <p:sldId id="578" r:id="rId41"/>
    <p:sldId id="509" r:id="rId42"/>
    <p:sldId id="546" r:id="rId43"/>
    <p:sldId id="533" r:id="rId44"/>
    <p:sldId id="534" r:id="rId45"/>
    <p:sldId id="535" r:id="rId46"/>
    <p:sldId id="536" r:id="rId47"/>
    <p:sldId id="539" r:id="rId48"/>
    <p:sldId id="571" r:id="rId49"/>
    <p:sldId id="540" r:id="rId50"/>
    <p:sldId id="547" r:id="rId51"/>
    <p:sldId id="499" r:id="rId52"/>
    <p:sldId id="510" r:id="rId53"/>
    <p:sldId id="512" r:id="rId54"/>
    <p:sldId id="513" r:id="rId55"/>
    <p:sldId id="528" r:id="rId56"/>
    <p:sldId id="548" r:id="rId57"/>
    <p:sldId id="514" r:id="rId58"/>
    <p:sldId id="515" r:id="rId59"/>
    <p:sldId id="516" r:id="rId60"/>
    <p:sldId id="517" r:id="rId61"/>
    <p:sldId id="518" r:id="rId62"/>
    <p:sldId id="519" r:id="rId63"/>
    <p:sldId id="520" r:id="rId64"/>
    <p:sldId id="523" r:id="rId65"/>
    <p:sldId id="550" r:id="rId66"/>
    <p:sldId id="522" r:id="rId67"/>
    <p:sldId id="524" r:id="rId68"/>
    <p:sldId id="559" r:id="rId69"/>
    <p:sldId id="549" r:id="rId70"/>
    <p:sldId id="551" r:id="rId71"/>
    <p:sldId id="552" r:id="rId72"/>
    <p:sldId id="553" r:id="rId73"/>
    <p:sldId id="554" r:id="rId74"/>
    <p:sldId id="555" r:id="rId75"/>
    <p:sldId id="556" r:id="rId76"/>
    <p:sldId id="560" r:id="rId77"/>
    <p:sldId id="557" r:id="rId78"/>
    <p:sldId id="561" r:id="rId79"/>
    <p:sldId id="558" r:id="rId8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2BF49"/>
    <a:srgbClr val="92D050"/>
    <a:srgbClr val="B7E7D0"/>
    <a:srgbClr val="ACA39A"/>
    <a:srgbClr val="F1BE48"/>
    <a:srgbClr val="6E6259"/>
    <a:srgbClr val="010000"/>
    <a:srgbClr val="C8102E"/>
    <a:srgbClr val="7A6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5" autoAdjust="0"/>
    <p:restoredTop sz="84661" autoAdjust="0"/>
  </p:normalViewPr>
  <p:slideViewPr>
    <p:cSldViewPr>
      <p:cViewPr varScale="1">
        <p:scale>
          <a:sx n="97" d="100"/>
          <a:sy n="97" d="100"/>
        </p:scale>
        <p:origin x="18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13F27E-7D89-314B-89D5-01794CBDB2BF}" type="doc">
      <dgm:prSet loTypeId="urn:microsoft.com/office/officeart/2005/8/layout/hierarchy5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665F1B6-BEAB-BE49-8F0E-C45A0F85D4FB}">
      <dgm:prSet phldrT="[Text]"/>
      <dgm:spPr/>
      <dgm:t>
        <a:bodyPr/>
        <a:lstStyle/>
        <a:p>
          <a:r>
            <a:rPr lang="en-US" dirty="0" smtClean="0"/>
            <a:t>Link</a:t>
          </a:r>
          <a:endParaRPr lang="en-US" dirty="0"/>
        </a:p>
      </dgm:t>
    </dgm:pt>
    <dgm:pt modelId="{848B26AC-45ED-7840-AE34-29F8B9AB834A}" type="parTrans" cxnId="{08719A21-2705-9A47-B04D-A5A8C1854EB2}">
      <dgm:prSet/>
      <dgm:spPr/>
      <dgm:t>
        <a:bodyPr/>
        <a:lstStyle/>
        <a:p>
          <a:endParaRPr lang="en-US"/>
        </a:p>
      </dgm:t>
    </dgm:pt>
    <dgm:pt modelId="{A2E6381E-1246-334D-B74E-602BA7BC5A45}" type="sibTrans" cxnId="{08719A21-2705-9A47-B04D-A5A8C1854EB2}">
      <dgm:prSet/>
      <dgm:spPr/>
      <dgm:t>
        <a:bodyPr/>
        <a:lstStyle/>
        <a:p>
          <a:endParaRPr lang="en-US"/>
        </a:p>
      </dgm:t>
    </dgm:pt>
    <dgm:pt modelId="{39730A7C-6991-C144-9A15-FCA82BE34250}">
      <dgm:prSet phldrT="[Text]"/>
      <dgm:spPr/>
      <dgm:t>
        <a:bodyPr/>
        <a:lstStyle/>
        <a:p>
          <a:r>
            <a:rPr lang="en-US" dirty="0" smtClean="0"/>
            <a:t>Overhead Line</a:t>
          </a:r>
          <a:endParaRPr lang="en-US" dirty="0"/>
        </a:p>
      </dgm:t>
    </dgm:pt>
    <dgm:pt modelId="{58D770DA-58BF-B445-924E-B21B8105E16C}" type="parTrans" cxnId="{A44C7645-1AEA-E248-926F-D1E09B91FC72}">
      <dgm:prSet/>
      <dgm:spPr/>
      <dgm:t>
        <a:bodyPr/>
        <a:lstStyle/>
        <a:p>
          <a:endParaRPr lang="en-US"/>
        </a:p>
      </dgm:t>
    </dgm:pt>
    <dgm:pt modelId="{5CBE1063-2EE0-3241-BADC-ABEF2EAE4812}" type="sibTrans" cxnId="{A44C7645-1AEA-E248-926F-D1E09B91FC72}">
      <dgm:prSet/>
      <dgm:spPr/>
      <dgm:t>
        <a:bodyPr/>
        <a:lstStyle/>
        <a:p>
          <a:endParaRPr lang="en-US"/>
        </a:p>
      </dgm:t>
    </dgm:pt>
    <dgm:pt modelId="{C90769FE-B22C-E242-B17E-D563D2C90037}">
      <dgm:prSet phldrT="[Text]"/>
      <dgm:spPr/>
      <dgm:t>
        <a:bodyPr/>
        <a:lstStyle/>
        <a:p>
          <a:r>
            <a:rPr lang="en-US" dirty="0" smtClean="0"/>
            <a:t>Voltage Regulator</a:t>
          </a:r>
          <a:endParaRPr lang="en-US" dirty="0"/>
        </a:p>
      </dgm:t>
    </dgm:pt>
    <dgm:pt modelId="{5B806636-C05A-9A42-A60A-966C532592CC}" type="parTrans" cxnId="{8B665341-CE1B-3F4D-9FC8-63F4F150215A}">
      <dgm:prSet/>
      <dgm:spPr/>
      <dgm:t>
        <a:bodyPr/>
        <a:lstStyle/>
        <a:p>
          <a:endParaRPr lang="en-US"/>
        </a:p>
      </dgm:t>
    </dgm:pt>
    <dgm:pt modelId="{1E9C0550-87D6-8649-91BB-AC4C03F2F71D}" type="sibTrans" cxnId="{8B665341-CE1B-3F4D-9FC8-63F4F150215A}">
      <dgm:prSet/>
      <dgm:spPr/>
      <dgm:t>
        <a:bodyPr/>
        <a:lstStyle/>
        <a:p>
          <a:endParaRPr lang="en-US"/>
        </a:p>
      </dgm:t>
    </dgm:pt>
    <dgm:pt modelId="{069522ED-A17A-9740-8435-286C750FA4D1}">
      <dgm:prSet/>
      <dgm:spPr/>
      <dgm:t>
        <a:bodyPr/>
        <a:lstStyle/>
        <a:p>
          <a:r>
            <a:rPr lang="en-US" dirty="0" smtClean="0"/>
            <a:t>Underground Line</a:t>
          </a:r>
          <a:endParaRPr lang="en-US" dirty="0"/>
        </a:p>
      </dgm:t>
    </dgm:pt>
    <dgm:pt modelId="{0A55261A-6904-5948-827F-4EE3DB982A1D}" type="parTrans" cxnId="{4E59E976-627B-7A46-AFDE-29189BEEF02D}">
      <dgm:prSet/>
      <dgm:spPr/>
      <dgm:t>
        <a:bodyPr/>
        <a:lstStyle/>
        <a:p>
          <a:endParaRPr lang="en-US"/>
        </a:p>
      </dgm:t>
    </dgm:pt>
    <dgm:pt modelId="{D94420AE-16D4-0A40-97C5-C246EDF1CA1C}" type="sibTrans" cxnId="{4E59E976-627B-7A46-AFDE-29189BEEF02D}">
      <dgm:prSet/>
      <dgm:spPr/>
      <dgm:t>
        <a:bodyPr/>
        <a:lstStyle/>
        <a:p>
          <a:endParaRPr lang="en-US"/>
        </a:p>
      </dgm:t>
    </dgm:pt>
    <dgm:pt modelId="{E1F854C3-9DBF-2A48-854A-7887A61048D9}">
      <dgm:prSet/>
      <dgm:spPr/>
      <dgm:t>
        <a:bodyPr/>
        <a:lstStyle/>
        <a:p>
          <a:r>
            <a:rPr lang="en-US" dirty="0" smtClean="0"/>
            <a:t>Transformer</a:t>
          </a:r>
          <a:endParaRPr lang="en-US" dirty="0"/>
        </a:p>
      </dgm:t>
    </dgm:pt>
    <dgm:pt modelId="{173254FC-C7FE-6246-BDF3-7485374B621E}" type="parTrans" cxnId="{F4D88D7D-C26E-CC49-AD1E-5630A4B9CE62}">
      <dgm:prSet/>
      <dgm:spPr/>
      <dgm:t>
        <a:bodyPr/>
        <a:lstStyle/>
        <a:p>
          <a:endParaRPr lang="en-US"/>
        </a:p>
      </dgm:t>
    </dgm:pt>
    <dgm:pt modelId="{811473FA-F446-244A-9D84-C087B46C9FB2}" type="sibTrans" cxnId="{F4D88D7D-C26E-CC49-AD1E-5630A4B9CE62}">
      <dgm:prSet/>
      <dgm:spPr/>
      <dgm:t>
        <a:bodyPr/>
        <a:lstStyle/>
        <a:p>
          <a:endParaRPr lang="en-US"/>
        </a:p>
      </dgm:t>
    </dgm:pt>
    <dgm:pt modelId="{EC7BBF63-8ED8-384C-B466-CF62C3D042CF}">
      <dgm:prSet/>
      <dgm:spPr/>
      <dgm:t>
        <a:bodyPr/>
        <a:lstStyle/>
        <a:p>
          <a:r>
            <a:rPr lang="en-US" dirty="0" smtClean="0"/>
            <a:t>......</a:t>
          </a:r>
          <a:endParaRPr lang="en-US" dirty="0"/>
        </a:p>
      </dgm:t>
    </dgm:pt>
    <dgm:pt modelId="{A975D7BE-16CC-714A-9CC6-25EBE9F68A24}" type="parTrans" cxnId="{AAF30296-46A2-0D43-B3E1-DCBB9712033E}">
      <dgm:prSet/>
      <dgm:spPr/>
      <dgm:t>
        <a:bodyPr/>
        <a:lstStyle/>
        <a:p>
          <a:endParaRPr lang="en-US"/>
        </a:p>
      </dgm:t>
    </dgm:pt>
    <dgm:pt modelId="{46A92E6A-21EE-CC40-9F90-F875E55B8E33}" type="sibTrans" cxnId="{AAF30296-46A2-0D43-B3E1-DCBB9712033E}">
      <dgm:prSet/>
      <dgm:spPr/>
      <dgm:t>
        <a:bodyPr/>
        <a:lstStyle/>
        <a:p>
          <a:endParaRPr lang="en-US"/>
        </a:p>
      </dgm:t>
    </dgm:pt>
    <dgm:pt modelId="{DCA51835-6105-6E46-A513-BAF55414AD39}" type="pres">
      <dgm:prSet presAssocID="{1913F27E-7D89-314B-89D5-01794CBDB2B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5D5E21-31BF-2B4A-BC47-7C26ADAA3F0B}" type="pres">
      <dgm:prSet presAssocID="{1913F27E-7D89-314B-89D5-01794CBDB2BF}" presName="hierFlow" presStyleCnt="0"/>
      <dgm:spPr/>
    </dgm:pt>
    <dgm:pt modelId="{8CE36A4F-1AC1-B24A-BDA0-957799FF00A6}" type="pres">
      <dgm:prSet presAssocID="{1913F27E-7D89-314B-89D5-01794CBDB2B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16B0F2D-4E92-F748-AE88-E8E57AB2DCDC}" type="pres">
      <dgm:prSet presAssocID="{0665F1B6-BEAB-BE49-8F0E-C45A0F85D4FB}" presName="Name17" presStyleCnt="0"/>
      <dgm:spPr/>
    </dgm:pt>
    <dgm:pt modelId="{98D98E99-6BC4-3A4E-9133-C278D4B6D5EE}" type="pres">
      <dgm:prSet presAssocID="{0665F1B6-BEAB-BE49-8F0E-C45A0F85D4FB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F99177-CD20-224E-B130-74DFE776D4E8}" type="pres">
      <dgm:prSet presAssocID="{0665F1B6-BEAB-BE49-8F0E-C45A0F85D4FB}" presName="hierChild2" presStyleCnt="0"/>
      <dgm:spPr/>
    </dgm:pt>
    <dgm:pt modelId="{C1A5E1DE-2AE4-2C46-87D5-47FA0DA22261}" type="pres">
      <dgm:prSet presAssocID="{58D770DA-58BF-B445-924E-B21B8105E16C}" presName="Name25" presStyleLbl="parChTrans1D2" presStyleIdx="0" presStyleCnt="5"/>
      <dgm:spPr/>
      <dgm:t>
        <a:bodyPr/>
        <a:lstStyle/>
        <a:p>
          <a:endParaRPr lang="en-US"/>
        </a:p>
      </dgm:t>
    </dgm:pt>
    <dgm:pt modelId="{98D9E9BE-4976-3542-8CE5-2EEFA7770061}" type="pres">
      <dgm:prSet presAssocID="{58D770DA-58BF-B445-924E-B21B8105E16C}" presName="connTx" presStyleLbl="parChTrans1D2" presStyleIdx="0" presStyleCnt="5"/>
      <dgm:spPr/>
      <dgm:t>
        <a:bodyPr/>
        <a:lstStyle/>
        <a:p>
          <a:endParaRPr lang="en-US"/>
        </a:p>
      </dgm:t>
    </dgm:pt>
    <dgm:pt modelId="{7160D3E1-8042-BA48-8002-C95C4A8C4320}" type="pres">
      <dgm:prSet presAssocID="{39730A7C-6991-C144-9A15-FCA82BE34250}" presName="Name30" presStyleCnt="0"/>
      <dgm:spPr/>
    </dgm:pt>
    <dgm:pt modelId="{0E24E935-6A98-094D-A243-F14AEE8217A2}" type="pres">
      <dgm:prSet presAssocID="{39730A7C-6991-C144-9A15-FCA82BE34250}" presName="level2Shape" presStyleLbl="node2" presStyleIdx="0" presStyleCnt="5"/>
      <dgm:spPr/>
      <dgm:t>
        <a:bodyPr/>
        <a:lstStyle/>
        <a:p>
          <a:endParaRPr lang="en-US"/>
        </a:p>
      </dgm:t>
    </dgm:pt>
    <dgm:pt modelId="{4862E089-1DC2-7143-AD4C-A37881AE0BC5}" type="pres">
      <dgm:prSet presAssocID="{39730A7C-6991-C144-9A15-FCA82BE34250}" presName="hierChild3" presStyleCnt="0"/>
      <dgm:spPr/>
    </dgm:pt>
    <dgm:pt modelId="{A5A33440-BEEB-F143-AAC5-83AE334056B4}" type="pres">
      <dgm:prSet presAssocID="{0A55261A-6904-5948-827F-4EE3DB982A1D}" presName="Name25" presStyleLbl="parChTrans1D2" presStyleIdx="1" presStyleCnt="5"/>
      <dgm:spPr/>
      <dgm:t>
        <a:bodyPr/>
        <a:lstStyle/>
        <a:p>
          <a:endParaRPr lang="en-US"/>
        </a:p>
      </dgm:t>
    </dgm:pt>
    <dgm:pt modelId="{F31F3142-9949-6744-BAC1-60DED155311E}" type="pres">
      <dgm:prSet presAssocID="{0A55261A-6904-5948-827F-4EE3DB982A1D}" presName="connTx" presStyleLbl="parChTrans1D2" presStyleIdx="1" presStyleCnt="5"/>
      <dgm:spPr/>
      <dgm:t>
        <a:bodyPr/>
        <a:lstStyle/>
        <a:p>
          <a:endParaRPr lang="en-US"/>
        </a:p>
      </dgm:t>
    </dgm:pt>
    <dgm:pt modelId="{E7655309-842B-AA43-88D3-D40E1A0554E8}" type="pres">
      <dgm:prSet presAssocID="{069522ED-A17A-9740-8435-286C750FA4D1}" presName="Name30" presStyleCnt="0"/>
      <dgm:spPr/>
    </dgm:pt>
    <dgm:pt modelId="{F59E356F-BD86-8A44-A4E9-5C30EF14C443}" type="pres">
      <dgm:prSet presAssocID="{069522ED-A17A-9740-8435-286C750FA4D1}" presName="level2Shape" presStyleLbl="node2" presStyleIdx="1" presStyleCnt="5"/>
      <dgm:spPr/>
      <dgm:t>
        <a:bodyPr/>
        <a:lstStyle/>
        <a:p>
          <a:endParaRPr lang="en-US"/>
        </a:p>
      </dgm:t>
    </dgm:pt>
    <dgm:pt modelId="{7DFA2555-0DF8-DD48-8F8D-429631AD6F33}" type="pres">
      <dgm:prSet presAssocID="{069522ED-A17A-9740-8435-286C750FA4D1}" presName="hierChild3" presStyleCnt="0"/>
      <dgm:spPr/>
    </dgm:pt>
    <dgm:pt modelId="{654329DF-F312-404D-94CB-B572BF09674A}" type="pres">
      <dgm:prSet presAssocID="{173254FC-C7FE-6246-BDF3-7485374B621E}" presName="Name25" presStyleLbl="parChTrans1D2" presStyleIdx="2" presStyleCnt="5"/>
      <dgm:spPr/>
      <dgm:t>
        <a:bodyPr/>
        <a:lstStyle/>
        <a:p>
          <a:endParaRPr lang="en-US"/>
        </a:p>
      </dgm:t>
    </dgm:pt>
    <dgm:pt modelId="{0AB0019F-4A71-D74B-9683-6F1A4BD35672}" type="pres">
      <dgm:prSet presAssocID="{173254FC-C7FE-6246-BDF3-7485374B621E}" presName="connTx" presStyleLbl="parChTrans1D2" presStyleIdx="2" presStyleCnt="5"/>
      <dgm:spPr/>
      <dgm:t>
        <a:bodyPr/>
        <a:lstStyle/>
        <a:p>
          <a:endParaRPr lang="en-US"/>
        </a:p>
      </dgm:t>
    </dgm:pt>
    <dgm:pt modelId="{FB647A61-517A-EB43-9AD3-0B3C9B53FF4D}" type="pres">
      <dgm:prSet presAssocID="{E1F854C3-9DBF-2A48-854A-7887A61048D9}" presName="Name30" presStyleCnt="0"/>
      <dgm:spPr/>
    </dgm:pt>
    <dgm:pt modelId="{27C7B478-E3E0-B94D-B2CE-90D8E6B17F68}" type="pres">
      <dgm:prSet presAssocID="{E1F854C3-9DBF-2A48-854A-7887A61048D9}" presName="level2Shape" presStyleLbl="node2" presStyleIdx="2" presStyleCnt="5"/>
      <dgm:spPr/>
      <dgm:t>
        <a:bodyPr/>
        <a:lstStyle/>
        <a:p>
          <a:endParaRPr lang="en-US"/>
        </a:p>
      </dgm:t>
    </dgm:pt>
    <dgm:pt modelId="{FFFE9B77-C76A-FB40-8F80-94B7C63F0A6D}" type="pres">
      <dgm:prSet presAssocID="{E1F854C3-9DBF-2A48-854A-7887A61048D9}" presName="hierChild3" presStyleCnt="0"/>
      <dgm:spPr/>
    </dgm:pt>
    <dgm:pt modelId="{0D7E4554-0780-1C48-92BC-C7A56CC8F7ED}" type="pres">
      <dgm:prSet presAssocID="{5B806636-C05A-9A42-A60A-966C532592CC}" presName="Name25" presStyleLbl="parChTrans1D2" presStyleIdx="3" presStyleCnt="5"/>
      <dgm:spPr/>
      <dgm:t>
        <a:bodyPr/>
        <a:lstStyle/>
        <a:p>
          <a:endParaRPr lang="en-US"/>
        </a:p>
      </dgm:t>
    </dgm:pt>
    <dgm:pt modelId="{6BED7F52-BD2A-A74F-88CC-775EBF61B0FA}" type="pres">
      <dgm:prSet presAssocID="{5B806636-C05A-9A42-A60A-966C532592CC}" presName="connTx" presStyleLbl="parChTrans1D2" presStyleIdx="3" presStyleCnt="5"/>
      <dgm:spPr/>
      <dgm:t>
        <a:bodyPr/>
        <a:lstStyle/>
        <a:p>
          <a:endParaRPr lang="en-US"/>
        </a:p>
      </dgm:t>
    </dgm:pt>
    <dgm:pt modelId="{66C4EC47-E304-E14F-9431-BD542E052AD5}" type="pres">
      <dgm:prSet presAssocID="{C90769FE-B22C-E242-B17E-D563D2C90037}" presName="Name30" presStyleCnt="0"/>
      <dgm:spPr/>
    </dgm:pt>
    <dgm:pt modelId="{FFC4A0D8-434B-114C-8F83-1F914A27EF08}" type="pres">
      <dgm:prSet presAssocID="{C90769FE-B22C-E242-B17E-D563D2C90037}" presName="level2Shape" presStyleLbl="node2" presStyleIdx="3" presStyleCnt="5"/>
      <dgm:spPr/>
      <dgm:t>
        <a:bodyPr/>
        <a:lstStyle/>
        <a:p>
          <a:endParaRPr lang="en-US"/>
        </a:p>
      </dgm:t>
    </dgm:pt>
    <dgm:pt modelId="{EA6F5C55-6D12-9346-A7BE-05DBBE55127D}" type="pres">
      <dgm:prSet presAssocID="{C90769FE-B22C-E242-B17E-D563D2C90037}" presName="hierChild3" presStyleCnt="0"/>
      <dgm:spPr/>
    </dgm:pt>
    <dgm:pt modelId="{D65CF387-5492-D040-A3AE-04F047A7B97E}" type="pres">
      <dgm:prSet presAssocID="{A975D7BE-16CC-714A-9CC6-25EBE9F68A24}" presName="Name25" presStyleLbl="parChTrans1D2" presStyleIdx="4" presStyleCnt="5"/>
      <dgm:spPr/>
      <dgm:t>
        <a:bodyPr/>
        <a:lstStyle/>
        <a:p>
          <a:endParaRPr lang="en-US"/>
        </a:p>
      </dgm:t>
    </dgm:pt>
    <dgm:pt modelId="{AB8942D5-C68B-2340-94E8-815270A5B0C4}" type="pres">
      <dgm:prSet presAssocID="{A975D7BE-16CC-714A-9CC6-25EBE9F68A24}" presName="connTx" presStyleLbl="parChTrans1D2" presStyleIdx="4" presStyleCnt="5"/>
      <dgm:spPr/>
      <dgm:t>
        <a:bodyPr/>
        <a:lstStyle/>
        <a:p>
          <a:endParaRPr lang="en-US"/>
        </a:p>
      </dgm:t>
    </dgm:pt>
    <dgm:pt modelId="{4FE4BCC9-E41A-3C46-95FD-CC4ACE922608}" type="pres">
      <dgm:prSet presAssocID="{EC7BBF63-8ED8-384C-B466-CF62C3D042CF}" presName="Name30" presStyleCnt="0"/>
      <dgm:spPr/>
    </dgm:pt>
    <dgm:pt modelId="{4F2DEE65-4BB3-EC4F-BA70-655F66B887DC}" type="pres">
      <dgm:prSet presAssocID="{EC7BBF63-8ED8-384C-B466-CF62C3D042CF}" presName="level2Shape" presStyleLbl="node2" presStyleIdx="4" presStyleCnt="5"/>
      <dgm:spPr/>
      <dgm:t>
        <a:bodyPr/>
        <a:lstStyle/>
        <a:p>
          <a:endParaRPr lang="en-US"/>
        </a:p>
      </dgm:t>
    </dgm:pt>
    <dgm:pt modelId="{CE636B0A-1E09-0E4A-923E-33DB0C293749}" type="pres">
      <dgm:prSet presAssocID="{EC7BBF63-8ED8-384C-B466-CF62C3D042CF}" presName="hierChild3" presStyleCnt="0"/>
      <dgm:spPr/>
    </dgm:pt>
    <dgm:pt modelId="{8C7C83C0-FF9B-AC42-85AA-01E8D569B248}" type="pres">
      <dgm:prSet presAssocID="{1913F27E-7D89-314B-89D5-01794CBDB2BF}" presName="bgShapesFlow" presStyleCnt="0"/>
      <dgm:spPr/>
    </dgm:pt>
  </dgm:ptLst>
  <dgm:cxnLst>
    <dgm:cxn modelId="{40951416-7195-4D4A-B00F-0D5C7DB93B49}" type="presOf" srcId="{069522ED-A17A-9740-8435-286C750FA4D1}" destId="{F59E356F-BD86-8A44-A4E9-5C30EF14C443}" srcOrd="0" destOrd="0" presId="urn:microsoft.com/office/officeart/2005/8/layout/hierarchy5"/>
    <dgm:cxn modelId="{8B665341-CE1B-3F4D-9FC8-63F4F150215A}" srcId="{0665F1B6-BEAB-BE49-8F0E-C45A0F85D4FB}" destId="{C90769FE-B22C-E242-B17E-D563D2C90037}" srcOrd="3" destOrd="0" parTransId="{5B806636-C05A-9A42-A60A-966C532592CC}" sibTransId="{1E9C0550-87D6-8649-91BB-AC4C03F2F71D}"/>
    <dgm:cxn modelId="{2E7C062A-DE99-FC46-95B0-1C16836023BB}" type="presOf" srcId="{0A55261A-6904-5948-827F-4EE3DB982A1D}" destId="{F31F3142-9949-6744-BAC1-60DED155311E}" srcOrd="1" destOrd="0" presId="urn:microsoft.com/office/officeart/2005/8/layout/hierarchy5"/>
    <dgm:cxn modelId="{08719A21-2705-9A47-B04D-A5A8C1854EB2}" srcId="{1913F27E-7D89-314B-89D5-01794CBDB2BF}" destId="{0665F1B6-BEAB-BE49-8F0E-C45A0F85D4FB}" srcOrd="0" destOrd="0" parTransId="{848B26AC-45ED-7840-AE34-29F8B9AB834A}" sibTransId="{A2E6381E-1246-334D-B74E-602BA7BC5A45}"/>
    <dgm:cxn modelId="{33C896DD-08AD-A245-A26F-96B88F1AD9E1}" type="presOf" srcId="{1913F27E-7D89-314B-89D5-01794CBDB2BF}" destId="{DCA51835-6105-6E46-A513-BAF55414AD39}" srcOrd="0" destOrd="0" presId="urn:microsoft.com/office/officeart/2005/8/layout/hierarchy5"/>
    <dgm:cxn modelId="{15F26A6C-5774-F24A-87F5-7287C546644B}" type="presOf" srcId="{5B806636-C05A-9A42-A60A-966C532592CC}" destId="{0D7E4554-0780-1C48-92BC-C7A56CC8F7ED}" srcOrd="0" destOrd="0" presId="urn:microsoft.com/office/officeart/2005/8/layout/hierarchy5"/>
    <dgm:cxn modelId="{7D581E0B-C5F8-354D-BE6C-EC65EDE92D9F}" type="presOf" srcId="{5B806636-C05A-9A42-A60A-966C532592CC}" destId="{6BED7F52-BD2A-A74F-88CC-775EBF61B0FA}" srcOrd="1" destOrd="0" presId="urn:microsoft.com/office/officeart/2005/8/layout/hierarchy5"/>
    <dgm:cxn modelId="{4E59E976-627B-7A46-AFDE-29189BEEF02D}" srcId="{0665F1B6-BEAB-BE49-8F0E-C45A0F85D4FB}" destId="{069522ED-A17A-9740-8435-286C750FA4D1}" srcOrd="1" destOrd="0" parTransId="{0A55261A-6904-5948-827F-4EE3DB982A1D}" sibTransId="{D94420AE-16D4-0A40-97C5-C246EDF1CA1C}"/>
    <dgm:cxn modelId="{D388FE61-F86C-894E-8253-055A8CA89922}" type="presOf" srcId="{EC7BBF63-8ED8-384C-B466-CF62C3D042CF}" destId="{4F2DEE65-4BB3-EC4F-BA70-655F66B887DC}" srcOrd="0" destOrd="0" presId="urn:microsoft.com/office/officeart/2005/8/layout/hierarchy5"/>
    <dgm:cxn modelId="{40BB9588-3DE7-B040-BAB5-A3E04D211B24}" type="presOf" srcId="{C90769FE-B22C-E242-B17E-D563D2C90037}" destId="{FFC4A0D8-434B-114C-8F83-1F914A27EF08}" srcOrd="0" destOrd="0" presId="urn:microsoft.com/office/officeart/2005/8/layout/hierarchy5"/>
    <dgm:cxn modelId="{B1EBE59A-158E-EE4B-B04B-219F510033A8}" type="presOf" srcId="{39730A7C-6991-C144-9A15-FCA82BE34250}" destId="{0E24E935-6A98-094D-A243-F14AEE8217A2}" srcOrd="0" destOrd="0" presId="urn:microsoft.com/office/officeart/2005/8/layout/hierarchy5"/>
    <dgm:cxn modelId="{5755FC9A-3DFE-1C40-B823-8ECE4E9D64A3}" type="presOf" srcId="{173254FC-C7FE-6246-BDF3-7485374B621E}" destId="{0AB0019F-4A71-D74B-9683-6F1A4BD35672}" srcOrd="1" destOrd="0" presId="urn:microsoft.com/office/officeart/2005/8/layout/hierarchy5"/>
    <dgm:cxn modelId="{AAF30296-46A2-0D43-B3E1-DCBB9712033E}" srcId="{0665F1B6-BEAB-BE49-8F0E-C45A0F85D4FB}" destId="{EC7BBF63-8ED8-384C-B466-CF62C3D042CF}" srcOrd="4" destOrd="0" parTransId="{A975D7BE-16CC-714A-9CC6-25EBE9F68A24}" sibTransId="{46A92E6A-21EE-CC40-9F90-F875E55B8E33}"/>
    <dgm:cxn modelId="{793DB6CD-F669-DE40-A6FC-62F76C9263EA}" type="presOf" srcId="{58D770DA-58BF-B445-924E-B21B8105E16C}" destId="{C1A5E1DE-2AE4-2C46-87D5-47FA0DA22261}" srcOrd="0" destOrd="0" presId="urn:microsoft.com/office/officeart/2005/8/layout/hierarchy5"/>
    <dgm:cxn modelId="{4E39B1E6-6EAD-5142-B74D-82AAEE9CE9F6}" type="presOf" srcId="{0A55261A-6904-5948-827F-4EE3DB982A1D}" destId="{A5A33440-BEEB-F143-AAC5-83AE334056B4}" srcOrd="0" destOrd="0" presId="urn:microsoft.com/office/officeart/2005/8/layout/hierarchy5"/>
    <dgm:cxn modelId="{B8717221-BB7C-0140-BB40-BE46B9C46138}" type="presOf" srcId="{0665F1B6-BEAB-BE49-8F0E-C45A0F85D4FB}" destId="{98D98E99-6BC4-3A4E-9133-C278D4B6D5EE}" srcOrd="0" destOrd="0" presId="urn:microsoft.com/office/officeart/2005/8/layout/hierarchy5"/>
    <dgm:cxn modelId="{F4D88D7D-C26E-CC49-AD1E-5630A4B9CE62}" srcId="{0665F1B6-BEAB-BE49-8F0E-C45A0F85D4FB}" destId="{E1F854C3-9DBF-2A48-854A-7887A61048D9}" srcOrd="2" destOrd="0" parTransId="{173254FC-C7FE-6246-BDF3-7485374B621E}" sibTransId="{811473FA-F446-244A-9D84-C087B46C9FB2}"/>
    <dgm:cxn modelId="{A44C7645-1AEA-E248-926F-D1E09B91FC72}" srcId="{0665F1B6-BEAB-BE49-8F0E-C45A0F85D4FB}" destId="{39730A7C-6991-C144-9A15-FCA82BE34250}" srcOrd="0" destOrd="0" parTransId="{58D770DA-58BF-B445-924E-B21B8105E16C}" sibTransId="{5CBE1063-2EE0-3241-BADC-ABEF2EAE4812}"/>
    <dgm:cxn modelId="{AF1946EA-048E-6347-AB15-100D94B3BB22}" type="presOf" srcId="{E1F854C3-9DBF-2A48-854A-7887A61048D9}" destId="{27C7B478-E3E0-B94D-B2CE-90D8E6B17F68}" srcOrd="0" destOrd="0" presId="urn:microsoft.com/office/officeart/2005/8/layout/hierarchy5"/>
    <dgm:cxn modelId="{E55DF7DF-6B88-CC4C-84BC-AB26898DA750}" type="presOf" srcId="{58D770DA-58BF-B445-924E-B21B8105E16C}" destId="{98D9E9BE-4976-3542-8CE5-2EEFA7770061}" srcOrd="1" destOrd="0" presId="urn:microsoft.com/office/officeart/2005/8/layout/hierarchy5"/>
    <dgm:cxn modelId="{1E907AA6-F080-C946-B0B5-0C0768A0B9A1}" type="presOf" srcId="{173254FC-C7FE-6246-BDF3-7485374B621E}" destId="{654329DF-F312-404D-94CB-B572BF09674A}" srcOrd="0" destOrd="0" presId="urn:microsoft.com/office/officeart/2005/8/layout/hierarchy5"/>
    <dgm:cxn modelId="{B21C00A1-73C9-2640-A824-51FD0A348F55}" type="presOf" srcId="{A975D7BE-16CC-714A-9CC6-25EBE9F68A24}" destId="{AB8942D5-C68B-2340-94E8-815270A5B0C4}" srcOrd="1" destOrd="0" presId="urn:microsoft.com/office/officeart/2005/8/layout/hierarchy5"/>
    <dgm:cxn modelId="{AB646770-28BD-6C46-B5CA-3BAD266DDAA9}" type="presOf" srcId="{A975D7BE-16CC-714A-9CC6-25EBE9F68A24}" destId="{D65CF387-5492-D040-A3AE-04F047A7B97E}" srcOrd="0" destOrd="0" presId="urn:microsoft.com/office/officeart/2005/8/layout/hierarchy5"/>
    <dgm:cxn modelId="{D9D8BBBE-72A4-334E-AB43-AAEFF0CA6C7D}" type="presParOf" srcId="{DCA51835-6105-6E46-A513-BAF55414AD39}" destId="{D75D5E21-31BF-2B4A-BC47-7C26ADAA3F0B}" srcOrd="0" destOrd="0" presId="urn:microsoft.com/office/officeart/2005/8/layout/hierarchy5"/>
    <dgm:cxn modelId="{5162C940-E0C7-2F49-842A-E755B685B8CC}" type="presParOf" srcId="{D75D5E21-31BF-2B4A-BC47-7C26ADAA3F0B}" destId="{8CE36A4F-1AC1-B24A-BDA0-957799FF00A6}" srcOrd="0" destOrd="0" presId="urn:microsoft.com/office/officeart/2005/8/layout/hierarchy5"/>
    <dgm:cxn modelId="{9D04ECC0-FA53-4843-B99B-98C459A428DF}" type="presParOf" srcId="{8CE36A4F-1AC1-B24A-BDA0-957799FF00A6}" destId="{A16B0F2D-4E92-F748-AE88-E8E57AB2DCDC}" srcOrd="0" destOrd="0" presId="urn:microsoft.com/office/officeart/2005/8/layout/hierarchy5"/>
    <dgm:cxn modelId="{2DA17FC6-F068-B14D-A446-92ADEB788AE3}" type="presParOf" srcId="{A16B0F2D-4E92-F748-AE88-E8E57AB2DCDC}" destId="{98D98E99-6BC4-3A4E-9133-C278D4B6D5EE}" srcOrd="0" destOrd="0" presId="urn:microsoft.com/office/officeart/2005/8/layout/hierarchy5"/>
    <dgm:cxn modelId="{5F3EE230-6E6C-7D4F-A8A4-482BE88A7DF4}" type="presParOf" srcId="{A16B0F2D-4E92-F748-AE88-E8E57AB2DCDC}" destId="{1FF99177-CD20-224E-B130-74DFE776D4E8}" srcOrd="1" destOrd="0" presId="urn:microsoft.com/office/officeart/2005/8/layout/hierarchy5"/>
    <dgm:cxn modelId="{E45F53E3-F947-6A43-90DF-009A5132DAB1}" type="presParOf" srcId="{1FF99177-CD20-224E-B130-74DFE776D4E8}" destId="{C1A5E1DE-2AE4-2C46-87D5-47FA0DA22261}" srcOrd="0" destOrd="0" presId="urn:microsoft.com/office/officeart/2005/8/layout/hierarchy5"/>
    <dgm:cxn modelId="{7EB977B5-6D53-1B45-9DEB-2705BBA19400}" type="presParOf" srcId="{C1A5E1DE-2AE4-2C46-87D5-47FA0DA22261}" destId="{98D9E9BE-4976-3542-8CE5-2EEFA7770061}" srcOrd="0" destOrd="0" presId="urn:microsoft.com/office/officeart/2005/8/layout/hierarchy5"/>
    <dgm:cxn modelId="{E8E11DBE-078C-D041-B0F3-F98AB70E2614}" type="presParOf" srcId="{1FF99177-CD20-224E-B130-74DFE776D4E8}" destId="{7160D3E1-8042-BA48-8002-C95C4A8C4320}" srcOrd="1" destOrd="0" presId="urn:microsoft.com/office/officeart/2005/8/layout/hierarchy5"/>
    <dgm:cxn modelId="{9189A2BC-628C-1142-8807-638374F408DD}" type="presParOf" srcId="{7160D3E1-8042-BA48-8002-C95C4A8C4320}" destId="{0E24E935-6A98-094D-A243-F14AEE8217A2}" srcOrd="0" destOrd="0" presId="urn:microsoft.com/office/officeart/2005/8/layout/hierarchy5"/>
    <dgm:cxn modelId="{93977417-2E9F-964B-8DCD-D33E90A930D9}" type="presParOf" srcId="{7160D3E1-8042-BA48-8002-C95C4A8C4320}" destId="{4862E089-1DC2-7143-AD4C-A37881AE0BC5}" srcOrd="1" destOrd="0" presId="urn:microsoft.com/office/officeart/2005/8/layout/hierarchy5"/>
    <dgm:cxn modelId="{3045EE75-5920-BD4B-A98A-AE66C74AE9C1}" type="presParOf" srcId="{1FF99177-CD20-224E-B130-74DFE776D4E8}" destId="{A5A33440-BEEB-F143-AAC5-83AE334056B4}" srcOrd="2" destOrd="0" presId="urn:microsoft.com/office/officeart/2005/8/layout/hierarchy5"/>
    <dgm:cxn modelId="{8F14C088-7A04-7349-AD23-A2231ADDD27E}" type="presParOf" srcId="{A5A33440-BEEB-F143-AAC5-83AE334056B4}" destId="{F31F3142-9949-6744-BAC1-60DED155311E}" srcOrd="0" destOrd="0" presId="urn:microsoft.com/office/officeart/2005/8/layout/hierarchy5"/>
    <dgm:cxn modelId="{A16AF43D-E4ED-2549-A1B4-B19BB99F5165}" type="presParOf" srcId="{1FF99177-CD20-224E-B130-74DFE776D4E8}" destId="{E7655309-842B-AA43-88D3-D40E1A0554E8}" srcOrd="3" destOrd="0" presId="urn:microsoft.com/office/officeart/2005/8/layout/hierarchy5"/>
    <dgm:cxn modelId="{58F22C54-CD94-D04A-8D1D-8B6A281A0475}" type="presParOf" srcId="{E7655309-842B-AA43-88D3-D40E1A0554E8}" destId="{F59E356F-BD86-8A44-A4E9-5C30EF14C443}" srcOrd="0" destOrd="0" presId="urn:microsoft.com/office/officeart/2005/8/layout/hierarchy5"/>
    <dgm:cxn modelId="{BF1A5D91-CB96-4C45-854F-F218DB728507}" type="presParOf" srcId="{E7655309-842B-AA43-88D3-D40E1A0554E8}" destId="{7DFA2555-0DF8-DD48-8F8D-429631AD6F33}" srcOrd="1" destOrd="0" presId="urn:microsoft.com/office/officeart/2005/8/layout/hierarchy5"/>
    <dgm:cxn modelId="{85E6BE85-0583-C644-9506-78C939DDC047}" type="presParOf" srcId="{1FF99177-CD20-224E-B130-74DFE776D4E8}" destId="{654329DF-F312-404D-94CB-B572BF09674A}" srcOrd="4" destOrd="0" presId="urn:microsoft.com/office/officeart/2005/8/layout/hierarchy5"/>
    <dgm:cxn modelId="{CA3923CC-62EC-1D48-8622-E56F4137D1CA}" type="presParOf" srcId="{654329DF-F312-404D-94CB-B572BF09674A}" destId="{0AB0019F-4A71-D74B-9683-6F1A4BD35672}" srcOrd="0" destOrd="0" presId="urn:microsoft.com/office/officeart/2005/8/layout/hierarchy5"/>
    <dgm:cxn modelId="{2BB3C9C2-B923-CE4A-97D9-4A70E4E24807}" type="presParOf" srcId="{1FF99177-CD20-224E-B130-74DFE776D4E8}" destId="{FB647A61-517A-EB43-9AD3-0B3C9B53FF4D}" srcOrd="5" destOrd="0" presId="urn:microsoft.com/office/officeart/2005/8/layout/hierarchy5"/>
    <dgm:cxn modelId="{A3F98B07-82BD-9749-9F6E-B95DCE05EBE0}" type="presParOf" srcId="{FB647A61-517A-EB43-9AD3-0B3C9B53FF4D}" destId="{27C7B478-E3E0-B94D-B2CE-90D8E6B17F68}" srcOrd="0" destOrd="0" presId="urn:microsoft.com/office/officeart/2005/8/layout/hierarchy5"/>
    <dgm:cxn modelId="{855456C0-FB03-EF4F-8909-83B8672BF1B8}" type="presParOf" srcId="{FB647A61-517A-EB43-9AD3-0B3C9B53FF4D}" destId="{FFFE9B77-C76A-FB40-8F80-94B7C63F0A6D}" srcOrd="1" destOrd="0" presId="urn:microsoft.com/office/officeart/2005/8/layout/hierarchy5"/>
    <dgm:cxn modelId="{2C7B26C8-0AF9-FD48-A9CB-809AEADED4EA}" type="presParOf" srcId="{1FF99177-CD20-224E-B130-74DFE776D4E8}" destId="{0D7E4554-0780-1C48-92BC-C7A56CC8F7ED}" srcOrd="6" destOrd="0" presId="urn:microsoft.com/office/officeart/2005/8/layout/hierarchy5"/>
    <dgm:cxn modelId="{FBF709BE-515E-AF40-A64E-9EFB8246BF23}" type="presParOf" srcId="{0D7E4554-0780-1C48-92BC-C7A56CC8F7ED}" destId="{6BED7F52-BD2A-A74F-88CC-775EBF61B0FA}" srcOrd="0" destOrd="0" presId="urn:microsoft.com/office/officeart/2005/8/layout/hierarchy5"/>
    <dgm:cxn modelId="{C91B3682-09B3-1647-A0B4-BCBB8C86B728}" type="presParOf" srcId="{1FF99177-CD20-224E-B130-74DFE776D4E8}" destId="{66C4EC47-E304-E14F-9431-BD542E052AD5}" srcOrd="7" destOrd="0" presId="urn:microsoft.com/office/officeart/2005/8/layout/hierarchy5"/>
    <dgm:cxn modelId="{772E3D0B-FAA0-744E-B38A-9AF92729A962}" type="presParOf" srcId="{66C4EC47-E304-E14F-9431-BD542E052AD5}" destId="{FFC4A0D8-434B-114C-8F83-1F914A27EF08}" srcOrd="0" destOrd="0" presId="urn:microsoft.com/office/officeart/2005/8/layout/hierarchy5"/>
    <dgm:cxn modelId="{A43586D9-EB4B-ED4C-855E-997F09D6C0DC}" type="presParOf" srcId="{66C4EC47-E304-E14F-9431-BD542E052AD5}" destId="{EA6F5C55-6D12-9346-A7BE-05DBBE55127D}" srcOrd="1" destOrd="0" presId="urn:microsoft.com/office/officeart/2005/8/layout/hierarchy5"/>
    <dgm:cxn modelId="{CF17B4FC-B914-0540-9076-CBC6BBB9EC3B}" type="presParOf" srcId="{1FF99177-CD20-224E-B130-74DFE776D4E8}" destId="{D65CF387-5492-D040-A3AE-04F047A7B97E}" srcOrd="8" destOrd="0" presId="urn:microsoft.com/office/officeart/2005/8/layout/hierarchy5"/>
    <dgm:cxn modelId="{69D8B061-CB4A-B84F-84A2-B96BA5324BDF}" type="presParOf" srcId="{D65CF387-5492-D040-A3AE-04F047A7B97E}" destId="{AB8942D5-C68B-2340-94E8-815270A5B0C4}" srcOrd="0" destOrd="0" presId="urn:microsoft.com/office/officeart/2005/8/layout/hierarchy5"/>
    <dgm:cxn modelId="{87C2512D-3095-D046-B4B2-A812C1E32650}" type="presParOf" srcId="{1FF99177-CD20-224E-B130-74DFE776D4E8}" destId="{4FE4BCC9-E41A-3C46-95FD-CC4ACE922608}" srcOrd="9" destOrd="0" presId="urn:microsoft.com/office/officeart/2005/8/layout/hierarchy5"/>
    <dgm:cxn modelId="{E545E653-1BD3-944F-A5BE-4F8AE208DE4D}" type="presParOf" srcId="{4FE4BCC9-E41A-3C46-95FD-CC4ACE922608}" destId="{4F2DEE65-4BB3-EC4F-BA70-655F66B887DC}" srcOrd="0" destOrd="0" presId="urn:microsoft.com/office/officeart/2005/8/layout/hierarchy5"/>
    <dgm:cxn modelId="{E8FD512B-2A8C-3048-AEFF-F40B9CF0D601}" type="presParOf" srcId="{4FE4BCC9-E41A-3C46-95FD-CC4ACE922608}" destId="{CE636B0A-1E09-0E4A-923E-33DB0C293749}" srcOrd="1" destOrd="0" presId="urn:microsoft.com/office/officeart/2005/8/layout/hierarchy5"/>
    <dgm:cxn modelId="{ED290C9F-01A7-9548-8A73-18BBC4C56DE5}" type="presParOf" srcId="{DCA51835-6105-6E46-A513-BAF55414AD39}" destId="{8C7C83C0-FF9B-AC42-85AA-01E8D569B248}" srcOrd="1" destOrd="0" presId="urn:microsoft.com/office/officeart/2005/8/layout/hierarchy5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8E99-6BC4-3A4E-9133-C278D4B6D5EE}">
      <dsp:nvSpPr>
        <dsp:cNvPr id="0" name=""/>
        <dsp:cNvSpPr/>
      </dsp:nvSpPr>
      <dsp:spPr>
        <a:xfrm>
          <a:off x="1307306" y="1669355"/>
          <a:ext cx="1450578" cy="725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Link</a:t>
          </a:r>
          <a:endParaRPr lang="en-US" sz="1800" kern="1200" dirty="0"/>
        </a:p>
      </dsp:txBody>
      <dsp:txXfrm>
        <a:off x="1328549" y="1690598"/>
        <a:ext cx="1408092" cy="682803"/>
      </dsp:txXfrm>
    </dsp:sp>
    <dsp:sp modelId="{C1A5E1DE-2AE4-2C46-87D5-47FA0DA22261}">
      <dsp:nvSpPr>
        <dsp:cNvPr id="0" name=""/>
        <dsp:cNvSpPr/>
      </dsp:nvSpPr>
      <dsp:spPr>
        <a:xfrm rot="17350740">
          <a:off x="2164902" y="1181855"/>
          <a:ext cx="176619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766194" y="1606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003845" y="1153762"/>
        <a:ext cx="88309" cy="88309"/>
      </dsp:txXfrm>
    </dsp:sp>
    <dsp:sp modelId="{0E24E935-6A98-094D-A243-F14AEE8217A2}">
      <dsp:nvSpPr>
        <dsp:cNvPr id="0" name=""/>
        <dsp:cNvSpPr/>
      </dsp:nvSpPr>
      <dsp:spPr>
        <a:xfrm>
          <a:off x="3338115" y="1190"/>
          <a:ext cx="1450578" cy="725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Overhead Line</a:t>
          </a:r>
          <a:endParaRPr lang="en-US" sz="1800" kern="1200" dirty="0"/>
        </a:p>
      </dsp:txBody>
      <dsp:txXfrm>
        <a:off x="3359358" y="22433"/>
        <a:ext cx="1408092" cy="682803"/>
      </dsp:txXfrm>
    </dsp:sp>
    <dsp:sp modelId="{A5A33440-BEEB-F143-AAC5-83AE334056B4}">
      <dsp:nvSpPr>
        <dsp:cNvPr id="0" name=""/>
        <dsp:cNvSpPr/>
      </dsp:nvSpPr>
      <dsp:spPr>
        <a:xfrm rot="18289469">
          <a:off x="2539973" y="1598896"/>
          <a:ext cx="101605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16052" y="1606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22598" y="1589557"/>
        <a:ext cx="50802" cy="50802"/>
      </dsp:txXfrm>
    </dsp:sp>
    <dsp:sp modelId="{F59E356F-BD86-8A44-A4E9-5C30EF14C443}">
      <dsp:nvSpPr>
        <dsp:cNvPr id="0" name=""/>
        <dsp:cNvSpPr/>
      </dsp:nvSpPr>
      <dsp:spPr>
        <a:xfrm>
          <a:off x="3338115" y="835273"/>
          <a:ext cx="1450578" cy="725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Underground Line</a:t>
          </a:r>
          <a:endParaRPr lang="en-US" sz="1800" kern="1200" dirty="0"/>
        </a:p>
      </dsp:txBody>
      <dsp:txXfrm>
        <a:off x="3359358" y="856516"/>
        <a:ext cx="1408092" cy="682803"/>
      </dsp:txXfrm>
    </dsp:sp>
    <dsp:sp modelId="{654329DF-F312-404D-94CB-B572BF09674A}">
      <dsp:nvSpPr>
        <dsp:cNvPr id="0" name=""/>
        <dsp:cNvSpPr/>
      </dsp:nvSpPr>
      <dsp:spPr>
        <a:xfrm>
          <a:off x="2757884" y="2015937"/>
          <a:ext cx="58023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80231" y="1606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33494" y="2017494"/>
        <a:ext cx="29011" cy="29011"/>
      </dsp:txXfrm>
    </dsp:sp>
    <dsp:sp modelId="{27C7B478-E3E0-B94D-B2CE-90D8E6B17F68}">
      <dsp:nvSpPr>
        <dsp:cNvPr id="0" name=""/>
        <dsp:cNvSpPr/>
      </dsp:nvSpPr>
      <dsp:spPr>
        <a:xfrm>
          <a:off x="3338115" y="1669355"/>
          <a:ext cx="1450578" cy="725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Transformer</a:t>
          </a:r>
          <a:endParaRPr lang="en-US" sz="1800" kern="1200" dirty="0"/>
        </a:p>
      </dsp:txBody>
      <dsp:txXfrm>
        <a:off x="3359358" y="1690598"/>
        <a:ext cx="1408092" cy="682803"/>
      </dsp:txXfrm>
    </dsp:sp>
    <dsp:sp modelId="{0D7E4554-0780-1C48-92BC-C7A56CC8F7ED}">
      <dsp:nvSpPr>
        <dsp:cNvPr id="0" name=""/>
        <dsp:cNvSpPr/>
      </dsp:nvSpPr>
      <dsp:spPr>
        <a:xfrm rot="3310531">
          <a:off x="2539973" y="2432979"/>
          <a:ext cx="101605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16052" y="1606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22598" y="2423639"/>
        <a:ext cx="50802" cy="50802"/>
      </dsp:txXfrm>
    </dsp:sp>
    <dsp:sp modelId="{FFC4A0D8-434B-114C-8F83-1F914A27EF08}">
      <dsp:nvSpPr>
        <dsp:cNvPr id="0" name=""/>
        <dsp:cNvSpPr/>
      </dsp:nvSpPr>
      <dsp:spPr>
        <a:xfrm>
          <a:off x="3338115" y="2503437"/>
          <a:ext cx="1450578" cy="725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Voltage Regulator</a:t>
          </a:r>
          <a:endParaRPr lang="en-US" sz="1800" kern="1200" dirty="0"/>
        </a:p>
      </dsp:txBody>
      <dsp:txXfrm>
        <a:off x="3359358" y="2524680"/>
        <a:ext cx="1408092" cy="682803"/>
      </dsp:txXfrm>
    </dsp:sp>
    <dsp:sp modelId="{D65CF387-5492-D040-A3AE-04F047A7B97E}">
      <dsp:nvSpPr>
        <dsp:cNvPr id="0" name=""/>
        <dsp:cNvSpPr/>
      </dsp:nvSpPr>
      <dsp:spPr>
        <a:xfrm rot="4249260">
          <a:off x="2164902" y="2850020"/>
          <a:ext cx="176619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766194" y="1606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003845" y="2821927"/>
        <a:ext cx="88309" cy="88309"/>
      </dsp:txXfrm>
    </dsp:sp>
    <dsp:sp modelId="{4F2DEE65-4BB3-EC4F-BA70-655F66B887DC}">
      <dsp:nvSpPr>
        <dsp:cNvPr id="0" name=""/>
        <dsp:cNvSpPr/>
      </dsp:nvSpPr>
      <dsp:spPr>
        <a:xfrm>
          <a:off x="3338115" y="3337520"/>
          <a:ext cx="1450578" cy="725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......</a:t>
          </a:r>
          <a:endParaRPr lang="en-US" sz="1800" kern="1200" dirty="0"/>
        </a:p>
      </dsp:txBody>
      <dsp:txXfrm>
        <a:off x="3359358" y="3358763"/>
        <a:ext cx="1408092" cy="682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5A0C9-E830-1241-BEA3-6925DA004ECF}" type="datetimeFigureOut">
              <a:rPr lang="en-US" smtClean="0"/>
              <a:pPr/>
              <a:t>10/29/2019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84522-76EF-EF4D-8870-07F3436BA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024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45082-6AF3-024B-A14D-C5AD8123919E}" type="datetimeFigureOut">
              <a:rPr lang="en-US" smtClean="0"/>
              <a:pPr/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6D18E-8B09-B24B-9169-4FC527B8D8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52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16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25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7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63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21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4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11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51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5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3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67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72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98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3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99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10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28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2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81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92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1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80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10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52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428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1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579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8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807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840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453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38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007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776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922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908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177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13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554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602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132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85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63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5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712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2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613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921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8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123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370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616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074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58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43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640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789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787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93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4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173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357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185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903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2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731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883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851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715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3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364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4713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164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368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16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1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5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1828800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2514600"/>
            <a:ext cx="6629400" cy="1066800"/>
          </a:xfrm>
        </p:spPr>
        <p:txBody>
          <a:bodyPr anchor="b"/>
          <a:lstStyle>
            <a:lvl1pPr>
              <a:defRPr>
                <a:solidFill>
                  <a:srgbClr val="F1BE4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581400"/>
            <a:ext cx="6248400" cy="1752600"/>
          </a:xfrm>
        </p:spPr>
        <p:txBody>
          <a:bodyPr/>
          <a:lstStyle>
            <a:lvl1pPr marL="0" indent="0">
              <a:buFont typeface="Times" charset="0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12725" y="3489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11" descr="ISU LEFT white.eps"/>
          <p:cNvPicPr>
            <a:picLocks noChangeAspect="1"/>
          </p:cNvPicPr>
          <p:nvPr userDrawn="1"/>
        </p:nvPicPr>
        <p:blipFill>
          <a:blip r:embed="rId2"/>
          <a:srcRect b="38235"/>
          <a:stretch>
            <a:fillRect/>
          </a:stretch>
        </p:blipFill>
        <p:spPr bwMode="auto">
          <a:xfrm>
            <a:off x="533400" y="830263"/>
            <a:ext cx="47244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295400"/>
            <a:ext cx="3657600" cy="457200"/>
          </a:xfr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 dirty="0"/>
              <a:t>Unit Name Goes Here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6324600"/>
            <a:ext cx="24384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200025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84835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6324600"/>
            <a:ext cx="24384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8102E"/>
              </a:buClr>
              <a:defRPr/>
            </a:lvl1pPr>
            <a:lvl2pPr>
              <a:buClr>
                <a:srgbClr val="C8102E"/>
              </a:buClr>
              <a:defRPr/>
            </a:lvl2pPr>
            <a:lvl3pPr>
              <a:buClr>
                <a:srgbClr val="C8102E"/>
              </a:buClr>
              <a:defRPr/>
            </a:lvl3pPr>
            <a:lvl4pPr>
              <a:buClr>
                <a:srgbClr val="C8102E"/>
              </a:buClr>
              <a:defRPr/>
            </a:lvl4pPr>
            <a:lvl5pPr>
              <a:buClr>
                <a:srgbClr val="C8102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6324600"/>
            <a:ext cx="24384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6324600"/>
            <a:ext cx="24384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668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0668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6324600"/>
            <a:ext cx="24384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6324600"/>
            <a:ext cx="24384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6324600"/>
            <a:ext cx="24384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6324600"/>
            <a:ext cx="24384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6324600"/>
            <a:ext cx="24384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6324600"/>
            <a:ext cx="2438400" cy="381000"/>
          </a:xfrm>
        </p:spPr>
        <p:txBody>
          <a:bodyPr/>
          <a:lstStyle>
            <a:lvl1pPr marL="0" indent="0" algn="r">
              <a:buNone/>
              <a:defRPr sz="1600" b="1" i="0" baseline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lvl="0"/>
            <a:r>
              <a:rPr lang="en-US"/>
              <a:t>Unit Name Goes Here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rgbClr val="C8102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066800"/>
            <a:ext cx="762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12725" y="3489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CA39A"/>
                </a:solidFill>
              </a:defRPr>
            </a:lvl1pPr>
          </a:lstStyle>
          <a:p>
            <a:fld id="{179A9A4E-4C82-4D44-9372-C31BB381809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ISU LEFT white.eps"/>
          <p:cNvPicPr>
            <a:picLocks noChangeAspect="1"/>
          </p:cNvPicPr>
          <p:nvPr userDrawn="1"/>
        </p:nvPicPr>
        <p:blipFill>
          <a:blip r:embed="rId13"/>
          <a:srcRect b="38235"/>
          <a:stretch>
            <a:fillRect/>
          </a:stretch>
        </p:blipFill>
        <p:spPr bwMode="auto">
          <a:xfrm>
            <a:off x="533400" y="6365927"/>
            <a:ext cx="3200400" cy="26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15000" y="63151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i="0">
                <a:solidFill>
                  <a:schemeClr val="bg1"/>
                </a:solidFill>
                <a:latin typeface="Univers 65" charset="0"/>
                <a:ea typeface="Univers 65" charset="0"/>
                <a:cs typeface="Univers 65" charset="0"/>
              </a:defRPr>
            </a:lvl1pPr>
          </a:lstStyle>
          <a:p>
            <a:pPr algn="r"/>
            <a:r>
              <a:rPr lang="en-US" dirty="0"/>
              <a:t>Unit Name Goes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rgbClr val="C8102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rgbClr val="CE1126"/>
          </a:solidFill>
          <a:latin typeface="Univers 67 CondensedBold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6E6259"/>
          </a:solidFill>
          <a:latin typeface="+mn-lt"/>
          <a:ea typeface="Geneva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E1126"/>
        </a:buClr>
        <a:buSzPct val="80000"/>
        <a:buFont typeface="Times" charset="0"/>
        <a:buChar char="•"/>
        <a:defRPr sz="2600">
          <a:solidFill>
            <a:srgbClr val="7A6E67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urceforge.net/projects/gridlab-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90800"/>
            <a:ext cx="7913688" cy="10668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GridLAB</a:t>
            </a:r>
            <a:r>
              <a:rPr lang="en-US" dirty="0" smtClean="0">
                <a:solidFill>
                  <a:schemeClr val="tx1"/>
                </a:solidFill>
              </a:rPr>
              <a:t>-D Tutorial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3962400"/>
            <a:ext cx="7532687" cy="221826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GRA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Rui Cheng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Advisor: Dr. Zhaoyu Wang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Department of Electrical and Computer Engineering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Iowa State University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</p:txBody>
      </p:sp>
    </p:spTree>
    <p:extLst>
      <p:ext uri="{BB962C8B-B14F-4D97-AF65-F5344CB8AC3E}">
        <p14:creationId xmlns:p14="http://schemas.microsoft.com/office/powerpoint/2010/main" val="8733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763" y="791449"/>
            <a:ext cx="74433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Installing </a:t>
            </a:r>
            <a:r>
              <a:rPr lang="en-US" sz="1800" dirty="0" err="1" smtClean="0"/>
              <a:t>GridLAB</a:t>
            </a:r>
            <a:r>
              <a:rPr lang="en-US" sz="1800" dirty="0" smtClean="0"/>
              <a:t>-D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File Locations (the </a:t>
            </a:r>
            <a:r>
              <a:rPr lang="en-US" sz="1800" dirty="0"/>
              <a:t>default </a:t>
            </a:r>
            <a:r>
              <a:rPr lang="en-US" sz="1800" dirty="0" smtClean="0"/>
              <a:t>directory</a:t>
            </a:r>
            <a:r>
              <a:rPr lang="zh-CN" altLang="en-US" sz="1800" dirty="0" smtClean="0"/>
              <a:t> </a:t>
            </a:r>
            <a:r>
              <a:rPr lang="en-US" sz="1800" dirty="0" smtClean="0"/>
              <a:t>for </a:t>
            </a:r>
            <a:r>
              <a:rPr lang="en-US" sz="1800" dirty="0" err="1"/>
              <a:t>GridLAB</a:t>
            </a:r>
            <a:r>
              <a:rPr lang="en-US" sz="1800" dirty="0"/>
              <a:t>-D on Windows is as </a:t>
            </a:r>
            <a:r>
              <a:rPr lang="en-US" sz="1800" dirty="0" smtClean="0"/>
              <a:t>follows):</a:t>
            </a:r>
            <a:endParaRPr lang="en-US" sz="1800" dirty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/>
              <a:t>c:\Program Files\</a:t>
            </a:r>
            <a:r>
              <a:rPr lang="en-US" sz="1800" dirty="0" err="1"/>
              <a:t>GridLAB</a:t>
            </a:r>
            <a:r>
              <a:rPr lang="en-US" sz="1800" dirty="0"/>
              <a:t>-D </a:t>
            </a:r>
          </a:p>
          <a:p>
            <a:pPr lvl="1" algn="just"/>
            <a:r>
              <a:rPr lang="en-US" sz="1800" dirty="0"/>
              <a:t>This is the main </a:t>
            </a:r>
            <a:r>
              <a:rPr lang="en-US" sz="1800" dirty="0" err="1"/>
              <a:t>GridLAB</a:t>
            </a:r>
            <a:r>
              <a:rPr lang="en-US" sz="1800" dirty="0"/>
              <a:t>-D directory. It contains all the subdirectories as well as the readme and uninstall files.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/>
              <a:t>c:\Program Files\</a:t>
            </a:r>
            <a:r>
              <a:rPr lang="en-US" sz="1800" dirty="0" err="1"/>
              <a:t>GridLAB</a:t>
            </a:r>
            <a:r>
              <a:rPr lang="en-US" sz="1800" dirty="0"/>
              <a:t>-D\bin </a:t>
            </a:r>
          </a:p>
          <a:p>
            <a:pPr lvl="1" algn="just"/>
            <a:r>
              <a:rPr lang="en-US" sz="1800" dirty="0"/>
              <a:t>This contains all the executables. The PATH environment variable should include this directory.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/>
              <a:t>c:\Program Files\</a:t>
            </a:r>
            <a:r>
              <a:rPr lang="en-US" sz="1800" dirty="0" err="1"/>
              <a:t>GridLAB</a:t>
            </a:r>
            <a:r>
              <a:rPr lang="en-US" sz="1800" dirty="0"/>
              <a:t>-D\</a:t>
            </a:r>
            <a:r>
              <a:rPr lang="en-US" sz="1800" dirty="0" err="1"/>
              <a:t>etc</a:t>
            </a:r>
            <a:r>
              <a:rPr lang="en-US" sz="1800" dirty="0"/>
              <a:t> </a:t>
            </a:r>
          </a:p>
          <a:p>
            <a:pPr lvl="1" algn="just"/>
            <a:r>
              <a:rPr lang="en-US" sz="1800" dirty="0"/>
              <a:t>This contains all the runtime files. The GLPATH environment variable should include this directory.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/>
              <a:t>c:\Program Files\</a:t>
            </a:r>
            <a:r>
              <a:rPr lang="en-US" sz="1800" dirty="0" err="1"/>
              <a:t>GridLAB</a:t>
            </a:r>
            <a:r>
              <a:rPr lang="en-US" sz="1800" dirty="0"/>
              <a:t>-D\lib </a:t>
            </a:r>
          </a:p>
          <a:p>
            <a:pPr lvl="1" algn="just"/>
            <a:r>
              <a:rPr lang="en-US" sz="1800" dirty="0"/>
              <a:t>This contains all the module files. Both the PATH and GLPATH environment variables should include this directory.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/>
              <a:t>c:\Program Files\</a:t>
            </a:r>
            <a:r>
              <a:rPr lang="en-US" sz="1800" dirty="0" err="1"/>
              <a:t>GridLAB</a:t>
            </a:r>
            <a:r>
              <a:rPr lang="en-US" sz="1800" dirty="0"/>
              <a:t>-D\samples </a:t>
            </a:r>
          </a:p>
          <a:p>
            <a:pPr lvl="1" algn="just"/>
            <a:r>
              <a:rPr lang="en-US" sz="1800" dirty="0"/>
              <a:t>This contains sample data files.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1478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077883"/>
            <a:ext cx="7443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Installing </a:t>
            </a:r>
            <a:r>
              <a:rPr lang="en-US" sz="1800" dirty="0" err="1" smtClean="0"/>
              <a:t>GridLAB</a:t>
            </a:r>
            <a:r>
              <a:rPr lang="en-US" sz="1800" dirty="0" smtClean="0"/>
              <a:t>-D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Environment variables: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/>
              <a:t>PATH</a:t>
            </a:r>
            <a:r>
              <a:rPr lang="en-US" sz="1800" dirty="0" smtClean="0"/>
              <a:t>: The </a:t>
            </a:r>
            <a:r>
              <a:rPr lang="en-US" sz="1800" dirty="0"/>
              <a:t>Windows PATH environment must include both the bin and lib directories. </a:t>
            </a:r>
            <a:endParaRPr lang="en-US" sz="1800" dirty="0" smtClean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/>
              <a:t>GLPATH</a:t>
            </a:r>
            <a:r>
              <a:rPr lang="en-US" sz="1800" dirty="0" smtClean="0"/>
              <a:t>: </a:t>
            </a:r>
            <a:r>
              <a:rPr lang="en-US" sz="1800" dirty="0" err="1" smtClean="0"/>
              <a:t>GridLAB</a:t>
            </a:r>
            <a:r>
              <a:rPr lang="en-US" sz="1800" dirty="0" smtClean="0"/>
              <a:t>-D </a:t>
            </a:r>
            <a:r>
              <a:rPr lang="en-US" sz="1800" dirty="0"/>
              <a:t>uses the GLPATH environment to find runtime files and module files. It should include at least the </a:t>
            </a:r>
            <a:r>
              <a:rPr lang="en-US" sz="1800" dirty="0" err="1" smtClean="0"/>
              <a:t>etc</a:t>
            </a:r>
            <a:r>
              <a:rPr lang="en-US" sz="1800" dirty="0" smtClean="0"/>
              <a:t> </a:t>
            </a:r>
            <a:r>
              <a:rPr lang="en-US" sz="1800" dirty="0"/>
              <a:t>and lib directories. </a:t>
            </a:r>
            <a:endParaRPr lang="en-US" sz="1800" dirty="0" smtClean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n-US" sz="1800" dirty="0" smtClean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 smtClean="0"/>
              <a:t>GRIDLAB-D: This </a:t>
            </a:r>
            <a:r>
              <a:rPr lang="en-US" sz="1800" dirty="0"/>
              <a:t>should contain the path where GridLAB-D is installed</a:t>
            </a:r>
            <a:r>
              <a:rPr lang="en-US" sz="1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731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9901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399" y="731824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Getting help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sz="1800" dirty="0" smtClean="0"/>
              <a:t>Running resource: --help, --</a:t>
            </a:r>
            <a:r>
              <a:rPr lang="en-US" sz="1800" dirty="0" err="1" smtClean="0"/>
              <a:t>modhelp</a:t>
            </a:r>
            <a:r>
              <a:rPr lang="en-US" sz="1800" dirty="0" smtClean="0"/>
              <a:t> module[:class]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20941"/>
            <a:ext cx="6874981" cy="414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76600" y="5657822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Example: --help option</a:t>
            </a:r>
            <a:endParaRPr lang="en-US" sz="1800" dirty="0"/>
          </a:p>
        </p:txBody>
      </p:sp>
      <p:sp>
        <p:nvSpPr>
          <p:cNvPr id="9" name="Oval 8"/>
          <p:cNvSpPr/>
          <p:nvPr/>
        </p:nvSpPr>
        <p:spPr bwMode="auto">
          <a:xfrm>
            <a:off x="3267634" y="2014649"/>
            <a:ext cx="1380565" cy="23000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5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0399" y="5560819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Example: --</a:t>
            </a:r>
            <a:r>
              <a:rPr lang="en-US" sz="1800" dirty="0" err="1" smtClean="0"/>
              <a:t>modhelp</a:t>
            </a:r>
            <a:r>
              <a:rPr lang="en-US" sz="1800" dirty="0" smtClean="0"/>
              <a:t> </a:t>
            </a:r>
            <a:r>
              <a:rPr lang="en-US" sz="1800" dirty="0" err="1" smtClean="0"/>
              <a:t>tape:shaper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43" y="1253611"/>
            <a:ext cx="7447510" cy="43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" y="672108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Getting </a:t>
            </a:r>
            <a:r>
              <a:rPr lang="en-US" sz="1800" dirty="0"/>
              <a:t>help</a:t>
            </a:r>
            <a:r>
              <a:rPr lang="en-US" sz="1800" dirty="0" smtClean="0"/>
              <a:t>: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en-US" sz="1800" dirty="0" smtClean="0"/>
              <a:t>Running resource: --help, --</a:t>
            </a:r>
            <a:r>
              <a:rPr lang="en-US" sz="1800" dirty="0" err="1" smtClean="0"/>
              <a:t>modhelp</a:t>
            </a:r>
            <a:r>
              <a:rPr lang="en-US" sz="1800" dirty="0" smtClean="0"/>
              <a:t> module[:class]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4191000" y="2082220"/>
            <a:ext cx="3567298" cy="381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5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46303" y="5642530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Example: --</a:t>
            </a:r>
            <a:r>
              <a:rPr lang="en-US" sz="1800" dirty="0" err="1" smtClean="0"/>
              <a:t>modhelp</a:t>
            </a:r>
            <a:r>
              <a:rPr lang="en-US" sz="1800" dirty="0" smtClean="0"/>
              <a:t> </a:t>
            </a:r>
            <a:r>
              <a:rPr lang="en-US" sz="1800" dirty="0" err="1" smtClean="0"/>
              <a:t>powerflow:line</a:t>
            </a:r>
            <a:endParaRPr lang="en-US" sz="1800" dirty="0"/>
          </a:p>
        </p:txBody>
      </p:sp>
      <p:pic>
        <p:nvPicPr>
          <p:cNvPr id="9" name="Picture 8" descr="LINE_D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26" y="762000"/>
            <a:ext cx="8087586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 bwMode="auto">
          <a:xfrm>
            <a:off x="4724400" y="954302"/>
            <a:ext cx="1828800" cy="27998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671179"/>
            <a:ext cx="7443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Getting help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err="1" smtClean="0"/>
              <a:t>GridLAB</a:t>
            </a:r>
            <a:r>
              <a:rPr lang="en-US" sz="1800" dirty="0" smtClean="0"/>
              <a:t>-D wiki pages--These </a:t>
            </a:r>
            <a:r>
              <a:rPr lang="en-US" sz="1800" dirty="0"/>
              <a:t>two pages provide earlier attempts to help new user's getting started in </a:t>
            </a:r>
            <a:r>
              <a:rPr lang="en-US" sz="1800" dirty="0" err="1"/>
              <a:t>GridLAB</a:t>
            </a:r>
            <a:r>
              <a:rPr lang="en-US" sz="1800" dirty="0"/>
              <a:t>-D. </a:t>
            </a: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16666"/>
            <a:ext cx="6510925" cy="3825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2766" y="5493336"/>
            <a:ext cx="701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http://gridlab-d.shoutwiki.com/wiki/Getting_Started_Using_GridLAB-D</a:t>
            </a:r>
          </a:p>
        </p:txBody>
      </p:sp>
    </p:spTree>
    <p:extLst>
      <p:ext uri="{BB962C8B-B14F-4D97-AF65-F5344CB8AC3E}">
        <p14:creationId xmlns:p14="http://schemas.microsoft.com/office/powerpoint/2010/main" val="363819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734313"/>
            <a:ext cx="7443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Getting help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err="1" smtClean="0"/>
              <a:t>GridLAB</a:t>
            </a:r>
            <a:r>
              <a:rPr lang="en-US" sz="1800" dirty="0" smtClean="0"/>
              <a:t>-D wiki pages--These </a:t>
            </a:r>
            <a:r>
              <a:rPr lang="en-US" sz="1800" dirty="0"/>
              <a:t>two pages provide earlier attempts to help new user's getting started in </a:t>
            </a:r>
            <a:r>
              <a:rPr lang="en-US" sz="1800" dirty="0" err="1"/>
              <a:t>GridLAB</a:t>
            </a:r>
            <a:r>
              <a:rPr lang="en-US" sz="1800" dirty="0"/>
              <a:t>-D. </a:t>
            </a: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143000" y="5666487"/>
            <a:ext cx="701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http</a:t>
            </a:r>
            <a:r>
              <a:rPr lang="en-US" sz="1600" dirty="0"/>
              <a:t>://gridlab-d.shoutwiki.com/wiki/Beginner%27s_Guide_to_GridLAB-D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704087"/>
            <a:ext cx="600845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830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701" y="673655"/>
            <a:ext cx="744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 flow Module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1007672"/>
            <a:ext cx="83820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Classes</a:t>
            </a:r>
            <a:r>
              <a:rPr lang="zh-CN" altLang="en-US" sz="1400" dirty="0" smtClean="0"/>
              <a:t>：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billdump</a:t>
            </a:r>
            <a:r>
              <a:rPr lang="en-US" sz="1400" dirty="0" smtClean="0"/>
              <a:t> </a:t>
            </a:r>
            <a:r>
              <a:rPr lang="en-US" sz="1400" dirty="0"/>
              <a:t>– Billing data dump on meter objects at specified times.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err="1"/>
              <a:t>currdump</a:t>
            </a:r>
            <a:r>
              <a:rPr lang="en-US" sz="1400" dirty="0"/>
              <a:t> – Current data dump on link object at specified times.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err="1"/>
              <a:t>powerflow_library</a:t>
            </a:r>
            <a:r>
              <a:rPr lang="en-US" sz="1400" dirty="0"/>
              <a:t> – Abstract class for objects the only contain data but don't </a:t>
            </a:r>
            <a:r>
              <a:rPr lang="en-US" sz="1400" dirty="0" smtClean="0"/>
              <a:t>synchronize.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emissions </a:t>
            </a:r>
            <a:r>
              <a:rPr lang="en-US" sz="1400" dirty="0"/>
              <a:t>– Emissions library </a:t>
            </a:r>
            <a:r>
              <a:rPr lang="en-US" sz="1400" dirty="0" smtClean="0"/>
              <a:t>object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line_configuration</a:t>
            </a:r>
            <a:r>
              <a:rPr lang="en-US" sz="1400" dirty="0" smtClean="0"/>
              <a:t> </a:t>
            </a:r>
            <a:r>
              <a:rPr lang="en-US" sz="1400" dirty="0"/>
              <a:t>– Line configuration library </a:t>
            </a:r>
            <a:r>
              <a:rPr lang="en-US" sz="1400" dirty="0" smtClean="0"/>
              <a:t>object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line_spacing</a:t>
            </a:r>
            <a:r>
              <a:rPr lang="en-US" sz="1400" dirty="0" smtClean="0"/>
              <a:t> </a:t>
            </a:r>
            <a:r>
              <a:rPr lang="en-US" sz="1400" dirty="0"/>
              <a:t>– Link spacing library </a:t>
            </a:r>
            <a:r>
              <a:rPr lang="en-US" sz="1400" dirty="0" smtClean="0"/>
              <a:t>object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overhead_line_conductor</a:t>
            </a:r>
            <a:r>
              <a:rPr lang="en-US" sz="1400" dirty="0" smtClean="0"/>
              <a:t> </a:t>
            </a:r>
            <a:r>
              <a:rPr lang="en-US" sz="1400" dirty="0"/>
              <a:t>– Overhead conductor library </a:t>
            </a:r>
            <a:r>
              <a:rPr lang="en-US" sz="1400" dirty="0" smtClean="0"/>
              <a:t>object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power_metrics</a:t>
            </a:r>
            <a:r>
              <a:rPr lang="en-US" sz="1400" dirty="0" smtClean="0"/>
              <a:t> </a:t>
            </a:r>
            <a:r>
              <a:rPr lang="en-US" sz="1400" dirty="0"/>
              <a:t>– Reliability metrics </a:t>
            </a:r>
            <a:r>
              <a:rPr lang="en-US" sz="1400" dirty="0" smtClean="0"/>
              <a:t>container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  </a:t>
            </a:r>
            <a:r>
              <a:rPr lang="en-US" sz="1400" dirty="0" err="1" smtClean="0"/>
              <a:t>regulator_configuration</a:t>
            </a:r>
            <a:r>
              <a:rPr lang="en-US" sz="1400" dirty="0" smtClean="0"/>
              <a:t> </a:t>
            </a:r>
            <a:r>
              <a:rPr lang="en-US" sz="1400" dirty="0"/>
              <a:t>– Regulator configuration library </a:t>
            </a:r>
            <a:r>
              <a:rPr lang="en-US" sz="1400" dirty="0" smtClean="0"/>
              <a:t>object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restoration </a:t>
            </a:r>
            <a:r>
              <a:rPr lang="en-US" sz="1400" dirty="0"/>
              <a:t>– Restoration control library </a:t>
            </a:r>
            <a:r>
              <a:rPr lang="en-US" sz="1400" dirty="0" smtClean="0"/>
              <a:t>object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transformer_configuration</a:t>
            </a:r>
            <a:r>
              <a:rPr lang="en-US" sz="1400" dirty="0" smtClean="0"/>
              <a:t> </a:t>
            </a:r>
            <a:r>
              <a:rPr lang="en-US" sz="1400" dirty="0"/>
              <a:t>– Transformer configuration library </a:t>
            </a:r>
            <a:r>
              <a:rPr lang="en-US" sz="1400" dirty="0" smtClean="0"/>
              <a:t>object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triplex_line_configuration</a:t>
            </a:r>
            <a:r>
              <a:rPr lang="en-US" sz="1400" dirty="0" smtClean="0"/>
              <a:t> </a:t>
            </a:r>
            <a:r>
              <a:rPr lang="en-US" sz="1400" dirty="0"/>
              <a:t>– Triplex line configuration library </a:t>
            </a:r>
            <a:r>
              <a:rPr lang="en-US" sz="1400" dirty="0" smtClean="0"/>
              <a:t>object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underground_line_conductor</a:t>
            </a:r>
            <a:r>
              <a:rPr lang="en-US" sz="1400" dirty="0" smtClean="0"/>
              <a:t> </a:t>
            </a:r>
            <a:r>
              <a:rPr lang="en-US" sz="1400" dirty="0"/>
              <a:t>– Underground line conductor configuration library object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powerflow_object</a:t>
            </a:r>
            <a:r>
              <a:rPr lang="en-US" sz="1400" dirty="0" smtClean="0"/>
              <a:t> </a:t>
            </a:r>
            <a:r>
              <a:rPr lang="en-US" sz="1400" dirty="0"/>
              <a:t>– Abstract class for object the are included in the flow </a:t>
            </a:r>
            <a:r>
              <a:rPr lang="en-US" sz="1400" dirty="0" smtClean="0"/>
              <a:t>solution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fault_check</a:t>
            </a:r>
            <a:r>
              <a:rPr lang="en-US" sz="1400" dirty="0" smtClean="0"/>
              <a:t> </a:t>
            </a:r>
            <a:r>
              <a:rPr lang="en-US" sz="1400" dirty="0"/>
              <a:t>– Fault identification object for reliability </a:t>
            </a:r>
            <a:r>
              <a:rPr lang="en-US" sz="1400" dirty="0" smtClean="0"/>
              <a:t>analysis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frequency_gen</a:t>
            </a:r>
            <a:r>
              <a:rPr lang="en-US" sz="1400" dirty="0" smtClean="0"/>
              <a:t> </a:t>
            </a:r>
            <a:r>
              <a:rPr lang="en-US" sz="1400" dirty="0"/>
              <a:t>– Frequency generation </a:t>
            </a:r>
            <a:r>
              <a:rPr lang="en-US" sz="1400" dirty="0" smtClean="0"/>
              <a:t>object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link </a:t>
            </a:r>
            <a:r>
              <a:rPr lang="en-US" sz="1400" dirty="0"/>
              <a:t>– Abstract link (branch) </a:t>
            </a:r>
            <a:r>
              <a:rPr lang="en-US" sz="1400" dirty="0" smtClean="0"/>
              <a:t>object.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fuse </a:t>
            </a:r>
            <a:r>
              <a:rPr lang="en-US" sz="1400" dirty="0"/>
              <a:t>– </a:t>
            </a:r>
            <a:r>
              <a:rPr lang="en-US" sz="1400" dirty="0" err="1"/>
              <a:t>Fusable</a:t>
            </a:r>
            <a:r>
              <a:rPr lang="en-US" sz="1400" dirty="0"/>
              <a:t> link </a:t>
            </a:r>
            <a:r>
              <a:rPr lang="en-US" sz="1400" dirty="0" smtClean="0"/>
              <a:t>object.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line </a:t>
            </a:r>
            <a:r>
              <a:rPr lang="en-US" sz="1400" dirty="0"/>
              <a:t>– Generic line </a:t>
            </a:r>
            <a:r>
              <a:rPr lang="en-US" sz="1400" dirty="0" smtClean="0"/>
              <a:t>object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overhead_line</a:t>
            </a:r>
            <a:r>
              <a:rPr lang="en-US" sz="1400" dirty="0" smtClean="0"/>
              <a:t> </a:t>
            </a:r>
            <a:r>
              <a:rPr lang="en-US" sz="1400" dirty="0"/>
              <a:t>– Overhead line </a:t>
            </a:r>
            <a:r>
              <a:rPr lang="en-US" sz="1400" dirty="0" smtClean="0"/>
              <a:t>object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triplex_line</a:t>
            </a:r>
            <a:r>
              <a:rPr lang="en-US" sz="1400" dirty="0" smtClean="0"/>
              <a:t> </a:t>
            </a:r>
            <a:r>
              <a:rPr lang="en-US" sz="1400" dirty="0"/>
              <a:t>– Triplex line </a:t>
            </a:r>
            <a:r>
              <a:rPr lang="en-US" sz="1400" dirty="0" smtClean="0"/>
              <a:t>object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underground_line</a:t>
            </a:r>
            <a:r>
              <a:rPr lang="en-US" sz="1400" dirty="0" smtClean="0"/>
              <a:t> </a:t>
            </a:r>
            <a:r>
              <a:rPr lang="en-US" sz="1400" dirty="0"/>
              <a:t>– Underground line </a:t>
            </a:r>
            <a:r>
              <a:rPr lang="en-US" sz="1400" dirty="0" smtClean="0"/>
              <a:t>object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752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606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1391803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701" y="673655"/>
            <a:ext cx="744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 flow Module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1007672"/>
            <a:ext cx="8382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Classes</a:t>
            </a:r>
            <a:r>
              <a:rPr lang="zh-CN" altLang="en-US" sz="1400" dirty="0" smtClean="0"/>
              <a:t>：</a:t>
            </a:r>
            <a:endParaRPr lang="en-US" sz="1400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regulator </a:t>
            </a:r>
            <a:r>
              <a:rPr lang="en-US" sz="1400" dirty="0"/>
              <a:t>– Voltage regulator </a:t>
            </a:r>
            <a:r>
              <a:rPr lang="en-US" sz="1400" dirty="0" smtClean="0"/>
              <a:t>object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relay </a:t>
            </a:r>
            <a:r>
              <a:rPr lang="en-US" sz="1400" dirty="0"/>
              <a:t>– Relay </a:t>
            </a:r>
            <a:r>
              <a:rPr lang="en-US" sz="1400" dirty="0" smtClean="0"/>
              <a:t>object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series_reactor</a:t>
            </a:r>
            <a:r>
              <a:rPr lang="en-US" sz="1400" dirty="0" smtClean="0"/>
              <a:t> </a:t>
            </a:r>
            <a:r>
              <a:rPr lang="en-US" sz="1400" dirty="0"/>
              <a:t>– Series reactor </a:t>
            </a:r>
            <a:r>
              <a:rPr lang="en-US" sz="1400" dirty="0" smtClean="0"/>
              <a:t>object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switch_object</a:t>
            </a:r>
            <a:r>
              <a:rPr lang="en-US" sz="1400" dirty="0" smtClean="0"/>
              <a:t> </a:t>
            </a:r>
            <a:r>
              <a:rPr lang="en-US" sz="1400" dirty="0"/>
              <a:t>– Generic switch </a:t>
            </a:r>
            <a:r>
              <a:rPr lang="en-US" sz="1400" dirty="0" smtClean="0"/>
              <a:t>object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recloser</a:t>
            </a:r>
            <a:r>
              <a:rPr lang="en-US" sz="1400" dirty="0" smtClean="0"/>
              <a:t> </a:t>
            </a:r>
            <a:r>
              <a:rPr lang="en-US" sz="1400" dirty="0"/>
              <a:t>– </a:t>
            </a:r>
            <a:r>
              <a:rPr lang="en-US" sz="1400" dirty="0" err="1"/>
              <a:t>Recloser</a:t>
            </a:r>
            <a:r>
              <a:rPr lang="en-US" sz="1400" dirty="0"/>
              <a:t> </a:t>
            </a:r>
            <a:r>
              <a:rPr lang="en-US" sz="1400" dirty="0" smtClean="0"/>
              <a:t>object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sectionalizer</a:t>
            </a:r>
            <a:r>
              <a:rPr lang="en-US" sz="1400" dirty="0" smtClean="0"/>
              <a:t> </a:t>
            </a:r>
            <a:r>
              <a:rPr lang="en-US" sz="1400" dirty="0"/>
              <a:t>– </a:t>
            </a:r>
            <a:r>
              <a:rPr lang="en-US" sz="1400" dirty="0" err="1"/>
              <a:t>Sectionalizer</a:t>
            </a:r>
            <a:r>
              <a:rPr lang="en-US" sz="1400" dirty="0"/>
              <a:t> </a:t>
            </a:r>
            <a:r>
              <a:rPr lang="en-US" sz="1400" dirty="0" smtClean="0"/>
              <a:t>object</a:t>
            </a:r>
          </a:p>
          <a:p>
            <a:pPr marL="1200150" lvl="5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transformer </a:t>
            </a:r>
            <a:r>
              <a:rPr lang="en-US" sz="1400" dirty="0"/>
              <a:t>– Transformer object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/>
              <a:t>node – Generic node (bus) </a:t>
            </a:r>
            <a:r>
              <a:rPr lang="en-US" sz="1400" dirty="0" smtClean="0"/>
              <a:t>object.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capacitor </a:t>
            </a:r>
            <a:r>
              <a:rPr lang="en-US" sz="1400" dirty="0"/>
              <a:t>– Capacity </a:t>
            </a:r>
            <a:r>
              <a:rPr lang="en-US" sz="1400" dirty="0" smtClean="0"/>
              <a:t>object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load </a:t>
            </a:r>
            <a:r>
              <a:rPr lang="en-US" sz="1400" dirty="0"/>
              <a:t>– Generic load </a:t>
            </a:r>
            <a:r>
              <a:rPr lang="en-US" sz="1400" dirty="0" smtClean="0"/>
              <a:t>object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pqload</a:t>
            </a:r>
            <a:r>
              <a:rPr lang="en-US" sz="1400" dirty="0" smtClean="0"/>
              <a:t> </a:t>
            </a:r>
            <a:r>
              <a:rPr lang="en-US" sz="1400" dirty="0"/>
              <a:t>– PQ load </a:t>
            </a:r>
            <a:r>
              <a:rPr lang="en-US" sz="1400" dirty="0" smtClean="0"/>
              <a:t>object</a:t>
            </a:r>
          </a:p>
          <a:p>
            <a:pPr marL="1200150" lvl="5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meter </a:t>
            </a:r>
            <a:r>
              <a:rPr lang="en-US" sz="1400" dirty="0"/>
              <a:t>– Meter </a:t>
            </a:r>
            <a:r>
              <a:rPr lang="en-US" sz="1400" dirty="0" smtClean="0"/>
              <a:t>object</a:t>
            </a:r>
          </a:p>
          <a:p>
            <a:pPr marL="1200150" lvl="5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motor </a:t>
            </a:r>
            <a:r>
              <a:rPr lang="en-US" sz="1400" dirty="0"/>
              <a:t>– Motor </a:t>
            </a:r>
            <a:r>
              <a:rPr lang="en-US" sz="1400" dirty="0" smtClean="0"/>
              <a:t>object</a:t>
            </a:r>
          </a:p>
          <a:p>
            <a:pPr marL="1200150" lvl="5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substation </a:t>
            </a:r>
            <a:r>
              <a:rPr lang="en-US" sz="1400" dirty="0"/>
              <a:t>– Substation </a:t>
            </a:r>
            <a:r>
              <a:rPr lang="en-US" sz="1400" dirty="0" smtClean="0"/>
              <a:t>object</a:t>
            </a:r>
          </a:p>
          <a:p>
            <a:pPr marL="1200150" lvl="5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triplex_node</a:t>
            </a:r>
            <a:r>
              <a:rPr lang="en-US" sz="1400" dirty="0" smtClean="0"/>
              <a:t> </a:t>
            </a:r>
            <a:r>
              <a:rPr lang="en-US" sz="1400" dirty="0"/>
              <a:t>– Triplex node </a:t>
            </a:r>
            <a:r>
              <a:rPr lang="en-US" sz="1400" dirty="0" smtClean="0"/>
              <a:t>object</a:t>
            </a:r>
          </a:p>
          <a:p>
            <a:pPr marL="1657350" lvl="6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triplex_meter</a:t>
            </a:r>
            <a:r>
              <a:rPr lang="en-US" sz="1400" dirty="0" smtClean="0"/>
              <a:t> </a:t>
            </a:r>
            <a:r>
              <a:rPr lang="en-US" sz="1400" dirty="0"/>
              <a:t>– Triplex meter </a:t>
            </a:r>
            <a:r>
              <a:rPr lang="en-US" sz="1400" dirty="0" smtClean="0"/>
              <a:t>object</a:t>
            </a:r>
          </a:p>
          <a:p>
            <a:pPr marL="1657350" lvl="6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volt_var_control</a:t>
            </a:r>
            <a:r>
              <a:rPr lang="en-US" sz="1400" dirty="0" smtClean="0"/>
              <a:t> </a:t>
            </a:r>
            <a:r>
              <a:rPr lang="en-US" sz="1400" dirty="0"/>
              <a:t>– Volt-</a:t>
            </a:r>
            <a:r>
              <a:rPr lang="en-US" sz="1400" dirty="0" err="1"/>
              <a:t>var</a:t>
            </a:r>
            <a:r>
              <a:rPr lang="en-US" sz="1400" dirty="0"/>
              <a:t> controller object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err="1" smtClean="0"/>
              <a:t>voltdump</a:t>
            </a:r>
            <a:r>
              <a:rPr lang="en-US" sz="1400" dirty="0" smtClean="0"/>
              <a:t> </a:t>
            </a:r>
            <a:r>
              <a:rPr lang="en-US" sz="1400" dirty="0"/>
              <a:t>– Volt data dump on node objects at specified times </a:t>
            </a:r>
          </a:p>
        </p:txBody>
      </p:sp>
    </p:spTree>
    <p:extLst>
      <p:ext uri="{BB962C8B-B14F-4D97-AF65-F5344CB8AC3E}">
        <p14:creationId xmlns:p14="http://schemas.microsoft.com/office/powerpoint/2010/main" val="12266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259" y="673655"/>
            <a:ext cx="7443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 flow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The </a:t>
            </a:r>
            <a:r>
              <a:rPr lang="en-US" sz="1800" dirty="0" smtClean="0"/>
              <a:t>power flow</a:t>
            </a:r>
            <a:r>
              <a:rPr lang="en-US" sz="1800" dirty="0"/>
              <a:t> module performs distribution level solver methods to primarily obtain the voltage and current values in a system. </a:t>
            </a: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Nearly </a:t>
            </a:r>
            <a:r>
              <a:rPr lang="en-US" sz="1800" dirty="0"/>
              <a:t>all objects within the </a:t>
            </a:r>
            <a:r>
              <a:rPr lang="en-US" sz="1800" dirty="0" smtClean="0"/>
              <a:t>power flow</a:t>
            </a:r>
            <a:r>
              <a:rPr lang="en-US" sz="1800" dirty="0"/>
              <a:t> module are derived from two primary </a:t>
            </a:r>
            <a:r>
              <a:rPr lang="en-US" sz="1800" dirty="0" smtClean="0"/>
              <a:t>classes</a:t>
            </a:r>
            <a:r>
              <a:rPr lang="en-US" sz="1800" dirty="0"/>
              <a:t>: node and </a:t>
            </a:r>
            <a:r>
              <a:rPr lang="en-US" sz="1800" dirty="0" smtClean="0"/>
              <a:t> link</a:t>
            </a:r>
            <a:r>
              <a:rPr lang="en-US" sz="1800" dirty="0"/>
              <a:t>.</a:t>
            </a:r>
            <a:endParaRPr lang="en-US" sz="1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771" y="2076522"/>
            <a:ext cx="6173229" cy="390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930275"/>
            <a:ext cx="744339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 flow Module</a:t>
            </a:r>
          </a:p>
          <a:p>
            <a:pPr lvl="1"/>
            <a:r>
              <a:rPr lang="en-US" sz="1800" dirty="0" smtClean="0"/>
              <a:t>Node Object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 node object is equivalent to a bus of the distribution system.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object node {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	name </a:t>
            </a:r>
            <a:r>
              <a:rPr lang="en-US" sz="1800" dirty="0" err="1"/>
              <a:t>NodeOne</a:t>
            </a:r>
            <a:r>
              <a:rPr lang="en-US" sz="1800" dirty="0"/>
              <a:t>;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	phases ABC;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	</a:t>
            </a:r>
            <a:r>
              <a:rPr lang="en-US" sz="1800" dirty="0" err="1"/>
              <a:t>nominal_voltage</a:t>
            </a:r>
            <a:r>
              <a:rPr lang="en-US" sz="1800" dirty="0"/>
              <a:t> 7200.0;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	</a:t>
            </a:r>
            <a:r>
              <a:rPr lang="en-US" sz="1800" dirty="0" err="1"/>
              <a:t>voltage_A</a:t>
            </a:r>
            <a:r>
              <a:rPr lang="en-US" sz="1800" dirty="0"/>
              <a:t> 7200.0+0d;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	</a:t>
            </a:r>
            <a:r>
              <a:rPr lang="en-US" sz="1800" dirty="0" err="1"/>
              <a:t>voltage_B</a:t>
            </a:r>
            <a:r>
              <a:rPr lang="en-US" sz="1800" dirty="0"/>
              <a:t> 7200.0-120.0d;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	</a:t>
            </a:r>
            <a:r>
              <a:rPr lang="en-US" sz="1800" dirty="0" err="1"/>
              <a:t>voltage_C</a:t>
            </a:r>
            <a:r>
              <a:rPr lang="en-US" sz="1800" dirty="0"/>
              <a:t> 7200.0+120.0d;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	</a:t>
            </a:r>
            <a:r>
              <a:rPr lang="en-US" sz="1800" dirty="0" err="1"/>
              <a:t>bustype</a:t>
            </a:r>
            <a:r>
              <a:rPr lang="en-US" sz="1800" dirty="0"/>
              <a:t> PQ;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	}</a:t>
            </a:r>
            <a:endParaRPr lang="en-US" sz="18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530940"/>
              </p:ext>
            </p:extLst>
          </p:nvPr>
        </p:nvGraphicFramePr>
        <p:xfrm>
          <a:off x="4876800" y="2057400"/>
          <a:ext cx="3736153" cy="3048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6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0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Bus type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Description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5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PQ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PQ for a constant power bus (default)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7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PV for a voltage-controlled (magnitude) bus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SWING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SWING for the infinite bus of a system.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0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6784" y="873591"/>
            <a:ext cx="80376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 flow Module</a:t>
            </a:r>
          </a:p>
          <a:p>
            <a:pPr lvl="1"/>
            <a:r>
              <a:rPr lang="en-US" sz="1800" dirty="0" smtClean="0"/>
              <a:t>Load Object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</a:t>
            </a:r>
            <a:r>
              <a:rPr lang="en-US" sz="1800" dirty="0" smtClean="0"/>
              <a:t>oad</a:t>
            </a:r>
            <a:r>
              <a:rPr lang="en-US" sz="1800" dirty="0"/>
              <a:t> objects are derived from the node </a:t>
            </a:r>
            <a:r>
              <a:rPr lang="en-US" sz="1800" dirty="0" smtClean="0"/>
              <a:t>objects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L</a:t>
            </a:r>
            <a:r>
              <a:rPr lang="en-US" sz="1800" dirty="0" smtClean="0"/>
              <a:t>oad</a:t>
            </a:r>
            <a:r>
              <a:rPr lang="en-US" sz="1800" dirty="0"/>
              <a:t> objects provide a means to implement constant current, constant power, and constant impedance losses or generation into the system. </a:t>
            </a: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Loads can be a mixture of the constant current, constant impedance, and constant power types. A typical, mixed load would be implemented as</a:t>
            </a:r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object </a:t>
            </a:r>
            <a:r>
              <a:rPr lang="en-US" sz="1800" dirty="0"/>
              <a:t>load { </a:t>
            </a:r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	phases </a:t>
            </a:r>
            <a:r>
              <a:rPr lang="en-US" sz="1800" dirty="0"/>
              <a:t>"ABCD"; </a:t>
            </a:r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	name </a:t>
            </a:r>
            <a:r>
              <a:rPr lang="en-US" sz="1800" dirty="0"/>
              <a:t>841; </a:t>
            </a:r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	</a:t>
            </a:r>
            <a:r>
              <a:rPr lang="en-US" sz="1800" dirty="0" err="1" smtClean="0"/>
              <a:t>constant_current_C</a:t>
            </a:r>
            <a:r>
              <a:rPr lang="en-US" sz="1800" dirty="0" smtClean="0"/>
              <a:t> </a:t>
            </a:r>
            <a:r>
              <a:rPr lang="en-US" sz="1800" dirty="0"/>
              <a:t>-0.586139+9.765222j; </a:t>
            </a:r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	</a:t>
            </a:r>
            <a:r>
              <a:rPr lang="en-US" sz="1800" dirty="0" err="1" smtClean="0"/>
              <a:t>constant_impedance_B</a:t>
            </a:r>
            <a:r>
              <a:rPr lang="en-US" sz="1800" dirty="0" smtClean="0"/>
              <a:t> </a:t>
            </a:r>
            <a:r>
              <a:rPr lang="en-US" sz="1800" dirty="0"/>
              <a:t>221.915014+104.430595j; </a:t>
            </a:r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	</a:t>
            </a:r>
            <a:r>
              <a:rPr lang="en-US" sz="1800" dirty="0" err="1" smtClean="0"/>
              <a:t>constant_power_A</a:t>
            </a:r>
            <a:r>
              <a:rPr lang="en-US" sz="1800" dirty="0" smtClean="0"/>
              <a:t> </a:t>
            </a:r>
            <a:r>
              <a:rPr lang="en-US" sz="1800" dirty="0"/>
              <a:t>42000.000000+21000.000000j; </a:t>
            </a:r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	</a:t>
            </a:r>
            <a:r>
              <a:rPr lang="en-US" sz="1800" dirty="0" err="1" smtClean="0"/>
              <a:t>nominal_voltage</a:t>
            </a:r>
            <a:r>
              <a:rPr lang="en-US" sz="1800" dirty="0" smtClean="0"/>
              <a:t> </a:t>
            </a:r>
            <a:r>
              <a:rPr lang="en-US" sz="1800" dirty="0"/>
              <a:t>4800; </a:t>
            </a:r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8890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49816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930275"/>
            <a:ext cx="7443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 flow Module</a:t>
            </a:r>
          </a:p>
          <a:p>
            <a:pPr lvl="1"/>
            <a:r>
              <a:rPr lang="en-US" sz="1800" dirty="0" smtClean="0"/>
              <a:t>Link Object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/>
              <a:t>link object is a connection between nodes in a distribution </a:t>
            </a:r>
            <a:r>
              <a:rPr lang="en-US" sz="1800" dirty="0" smtClean="0"/>
              <a:t>system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object </a:t>
            </a:r>
            <a:r>
              <a:rPr lang="en-US" sz="1800" dirty="0"/>
              <a:t>link </a:t>
            </a:r>
            <a:r>
              <a:rPr lang="en-US" sz="1800" dirty="0" smtClean="0"/>
              <a:t>{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	 </a:t>
            </a:r>
            <a:r>
              <a:rPr lang="en-US" sz="1800" dirty="0"/>
              <a:t>name Node1toNode2; </a:t>
            </a:r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	phases </a:t>
            </a:r>
            <a:r>
              <a:rPr lang="en-US" sz="1800" dirty="0"/>
              <a:t>ABC; </a:t>
            </a:r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	from </a:t>
            </a:r>
            <a:r>
              <a:rPr lang="en-US" sz="1800" dirty="0"/>
              <a:t>Node1</a:t>
            </a:r>
            <a:r>
              <a:rPr lang="en-US" sz="1800" dirty="0" smtClean="0"/>
              <a:t>;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 	to </a:t>
            </a:r>
            <a:r>
              <a:rPr lang="en-US" sz="1800" dirty="0"/>
              <a:t>Node2; </a:t>
            </a:r>
            <a:endParaRPr lang="en-US" sz="1800" dirty="0" smtClean="0"/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}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867487"/>
              </p:ext>
            </p:extLst>
          </p:nvPr>
        </p:nvGraphicFramePr>
        <p:xfrm>
          <a:off x="4151149" y="1905804"/>
          <a:ext cx="4471592" cy="236539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20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1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Property Name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Description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91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from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One connecting end of the link object. This will be the name or reference to a node-based object elsewhere in the </a:t>
                      </a:r>
                      <a:r>
                        <a:rPr lang="en-US" sz="1400" u="none" strike="noStrike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power flow </a:t>
                      </a:r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model.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41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The other connecting end of the link object. This will be the name or reference to a node-based object elsewhere in the </a:t>
                      </a:r>
                      <a:r>
                        <a:rPr lang="en-US" sz="1400" u="none" strike="noStrike" dirty="0" smtClean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power flow </a:t>
                      </a:r>
                      <a:r>
                        <a:rPr lang="en-US" sz="1400" u="none" strike="noStrike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model.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778099" y="1942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2438400" y="5105400"/>
            <a:ext cx="31242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2286000" y="4953000"/>
            <a:ext cx="304800" cy="304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410200" y="4953000"/>
            <a:ext cx="304800" cy="304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400" y="4607076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Node1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167745" y="459107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Node2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541549" y="5105400"/>
            <a:ext cx="0" cy="4403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962907" y="5545723"/>
            <a:ext cx="1630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Node1toNode2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72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883" y="1286854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930275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 flow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Link Object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778099" y="1942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2782692"/>
              </p:ext>
            </p:extLst>
          </p:nvPr>
        </p:nvGraphicFramePr>
        <p:xfrm>
          <a:off x="680852" y="14326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845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200" y="1428453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109" y="609600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 flow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Overhead Line Object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8409" y="3406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object </a:t>
            </a:r>
            <a:r>
              <a:rPr lang="en-US" sz="1800" dirty="0" err="1"/>
              <a:t>overhead_line</a:t>
            </a:r>
            <a:r>
              <a:rPr lang="en-US" sz="1800" dirty="0"/>
              <a:t> {</a:t>
            </a:r>
          </a:p>
          <a:p>
            <a:r>
              <a:rPr lang="en-US" sz="1800" dirty="0"/>
              <a:t>     phases "BCN";</a:t>
            </a:r>
          </a:p>
          <a:p>
            <a:r>
              <a:rPr lang="en-US" sz="1800" dirty="0"/>
              <a:t>     name ohl_632-645;</a:t>
            </a:r>
          </a:p>
          <a:p>
            <a:r>
              <a:rPr lang="en-US" sz="1800" dirty="0"/>
              <a:t>     from node_632;</a:t>
            </a:r>
          </a:p>
          <a:p>
            <a:r>
              <a:rPr lang="en-US" sz="1800" dirty="0"/>
              <a:t>     to load_645;</a:t>
            </a:r>
          </a:p>
          <a:p>
            <a:r>
              <a:rPr lang="en-US" sz="1800" dirty="0"/>
              <a:t>     length 500 </a:t>
            </a:r>
            <a:r>
              <a:rPr lang="en-US" sz="1800" dirty="0" err="1"/>
              <a:t>ft</a:t>
            </a:r>
            <a:r>
              <a:rPr lang="en-US" sz="1800" dirty="0"/>
              <a:t>;</a:t>
            </a:r>
          </a:p>
          <a:p>
            <a:r>
              <a:rPr lang="en-US" sz="1800" dirty="0"/>
              <a:t>     configuration line_configuration_603;</a:t>
            </a:r>
          </a:p>
          <a:p>
            <a:r>
              <a:rPr lang="en-US" sz="1800" dirty="0"/>
              <a:t>}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0600" y="1607798"/>
            <a:ext cx="47688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object </a:t>
            </a:r>
            <a:r>
              <a:rPr lang="en-US" sz="1400" dirty="0" err="1"/>
              <a:t>line_configuration</a:t>
            </a:r>
            <a:r>
              <a:rPr lang="en-US" sz="1400" dirty="0"/>
              <a:t> {</a:t>
            </a:r>
          </a:p>
          <a:p>
            <a:r>
              <a:rPr lang="en-US" sz="1400" dirty="0"/>
              <a:t>	name </a:t>
            </a:r>
            <a:r>
              <a:rPr lang="en-US" sz="1400" dirty="0" smtClean="0"/>
              <a:t>line_config</a:t>
            </a:r>
            <a:r>
              <a:rPr lang="en-US" altLang="zh-CN" sz="1400" dirty="0" smtClean="0"/>
              <a:t>uration</a:t>
            </a:r>
            <a:r>
              <a:rPr lang="en-US" sz="1400" dirty="0" smtClean="0"/>
              <a:t>_603</a:t>
            </a:r>
            <a:r>
              <a:rPr lang="en-US" sz="1400" dirty="0"/>
              <a:t>;</a:t>
            </a:r>
          </a:p>
          <a:p>
            <a:r>
              <a:rPr lang="en-US" sz="1400" dirty="0"/>
              <a:t>	</a:t>
            </a:r>
            <a:r>
              <a:rPr lang="en-US" sz="1400" dirty="0" err="1" smtClean="0"/>
              <a:t>conductor_B</a:t>
            </a:r>
            <a:r>
              <a:rPr lang="en-US" sz="1400" dirty="0"/>
              <a:t> </a:t>
            </a:r>
            <a:r>
              <a:rPr lang="en-US" sz="1400" dirty="0" smtClean="0"/>
              <a:t>overhead_line_conductor_6030</a:t>
            </a:r>
            <a:r>
              <a:rPr lang="en-US" sz="1400" dirty="0"/>
              <a:t>;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conductor_C</a:t>
            </a:r>
            <a:r>
              <a:rPr lang="en-US" sz="1400" dirty="0"/>
              <a:t> overhead_line_conductor_6030;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conductor_N</a:t>
            </a:r>
            <a:r>
              <a:rPr lang="en-US" sz="1400" dirty="0"/>
              <a:t> overhead_line_conductor_6030;</a:t>
            </a:r>
          </a:p>
          <a:p>
            <a:r>
              <a:rPr lang="en-US" sz="1400" dirty="0"/>
              <a:t>	spacing line_spacing_505603;</a:t>
            </a:r>
          </a:p>
          <a:p>
            <a:r>
              <a:rPr lang="en-US" sz="1400" dirty="0" smtClean="0"/>
              <a:t>}</a:t>
            </a:r>
            <a:endParaRPr lang="en-US" sz="1400" dirty="0"/>
          </a:p>
          <a:p>
            <a:r>
              <a:rPr lang="en-US" sz="1400" dirty="0" smtClean="0"/>
              <a:t>object </a:t>
            </a:r>
            <a:r>
              <a:rPr lang="en-US" sz="1400" dirty="0" err="1"/>
              <a:t>overhead_line_conductor</a:t>
            </a:r>
            <a:r>
              <a:rPr lang="en-US" sz="1400" dirty="0"/>
              <a:t> {</a:t>
            </a:r>
          </a:p>
          <a:p>
            <a:r>
              <a:rPr lang="en-US" sz="1400" dirty="0"/>
              <a:t>	name overhead_line_conductor_6030;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geometric_mean_radius</a:t>
            </a:r>
            <a:r>
              <a:rPr lang="en-US" sz="1400" dirty="0"/>
              <a:t> 0.004460;</a:t>
            </a:r>
          </a:p>
          <a:p>
            <a:r>
              <a:rPr lang="en-US" sz="1400" dirty="0"/>
              <a:t>	resistance 1.120000;</a:t>
            </a:r>
          </a:p>
          <a:p>
            <a:r>
              <a:rPr lang="en-US" sz="1400" dirty="0" smtClean="0"/>
              <a:t>}</a:t>
            </a:r>
            <a:endParaRPr lang="en-US" sz="1400" dirty="0"/>
          </a:p>
          <a:p>
            <a:r>
              <a:rPr lang="en-US" sz="1400" dirty="0"/>
              <a:t>object </a:t>
            </a:r>
            <a:r>
              <a:rPr lang="en-US" sz="1400" dirty="0" err="1"/>
              <a:t>line_spacing</a:t>
            </a:r>
            <a:r>
              <a:rPr lang="en-US" sz="1400" dirty="0"/>
              <a:t> {</a:t>
            </a:r>
          </a:p>
          <a:p>
            <a:r>
              <a:rPr lang="en-US" sz="1400" dirty="0"/>
              <a:t>	name line_spacing_505603;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distance_BC</a:t>
            </a:r>
            <a:r>
              <a:rPr lang="en-US" sz="1400" dirty="0"/>
              <a:t> 7.0 </a:t>
            </a:r>
            <a:r>
              <a:rPr lang="en-US" sz="1400" dirty="0" err="1"/>
              <a:t>ft</a:t>
            </a:r>
            <a:r>
              <a:rPr lang="en-US" sz="1400" dirty="0"/>
              <a:t>;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distance_CN</a:t>
            </a:r>
            <a:r>
              <a:rPr lang="en-US" sz="1400" dirty="0"/>
              <a:t> 5.657 </a:t>
            </a:r>
            <a:r>
              <a:rPr lang="en-US" sz="1400" dirty="0" err="1"/>
              <a:t>ft</a:t>
            </a:r>
            <a:r>
              <a:rPr lang="en-US" sz="1400" dirty="0"/>
              <a:t>;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distance_BN</a:t>
            </a:r>
            <a:r>
              <a:rPr lang="en-US" sz="1400" dirty="0"/>
              <a:t> 5.0 </a:t>
            </a:r>
            <a:r>
              <a:rPr lang="en-US" sz="1400" dirty="0" err="1"/>
              <a:t>ft</a:t>
            </a:r>
            <a:r>
              <a:rPr lang="en-US" sz="1400" dirty="0"/>
              <a:t>;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0735" y="3068122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Object Code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800600" y="1255931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Configuration Code</a:t>
            </a:r>
            <a:endParaRPr lang="en-US" sz="1600" dirty="0"/>
          </a:p>
        </p:txBody>
      </p:sp>
      <p:grpSp>
        <p:nvGrpSpPr>
          <p:cNvPr id="17" name="Group 23568"/>
          <p:cNvGrpSpPr>
            <a:grpSpLocks/>
          </p:cNvGrpSpPr>
          <p:nvPr/>
        </p:nvGrpSpPr>
        <p:grpSpPr bwMode="auto">
          <a:xfrm>
            <a:off x="1202368" y="1132606"/>
            <a:ext cx="2133600" cy="1879553"/>
            <a:chOff x="7086600" y="4953000"/>
            <a:chExt cx="1592671" cy="1679377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7848795" y="5032366"/>
              <a:ext cx="0" cy="15238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315259" y="5260939"/>
              <a:ext cx="106707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7878966" y="5675228"/>
              <a:ext cx="46049" cy="4603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345429" y="5181573"/>
              <a:ext cx="46049" cy="460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336283" y="5184748"/>
              <a:ext cx="46049" cy="460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endCxn id="22" idx="4"/>
            </p:cNvCxnSpPr>
            <p:nvPr/>
          </p:nvCxnSpPr>
          <p:spPr>
            <a:xfrm flipV="1">
              <a:off x="8358514" y="5230780"/>
              <a:ext cx="0" cy="301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4"/>
            </p:cNvCxnSpPr>
            <p:nvPr/>
          </p:nvCxnSpPr>
          <p:spPr>
            <a:xfrm flipH="1">
              <a:off x="7369247" y="5227606"/>
              <a:ext cx="0" cy="301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0" idx="2"/>
            </p:cNvCxnSpPr>
            <p:nvPr/>
          </p:nvCxnSpPr>
          <p:spPr>
            <a:xfrm flipH="1" flipV="1">
              <a:off x="7848795" y="5697450"/>
              <a:ext cx="3017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315259" y="6556186"/>
              <a:ext cx="1067073" cy="0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315259" y="6556186"/>
              <a:ext cx="155615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467698" y="6556186"/>
              <a:ext cx="155615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7616961" y="6556186"/>
              <a:ext cx="155615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767813" y="6556186"/>
              <a:ext cx="157202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920252" y="6556186"/>
              <a:ext cx="157202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8072691" y="6556186"/>
              <a:ext cx="157202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8153673" y="6556186"/>
              <a:ext cx="155615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7996471" y="6556186"/>
              <a:ext cx="157202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7844032" y="6556186"/>
              <a:ext cx="157202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7693180" y="6556186"/>
              <a:ext cx="155615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540741" y="6556186"/>
              <a:ext cx="155615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7388302" y="6556186"/>
              <a:ext cx="155615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8225130" y="6556186"/>
              <a:ext cx="157202" cy="76191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23563"/>
            <p:cNvSpPr txBox="1">
              <a:spLocks noChangeArrowheads="1"/>
            </p:cNvSpPr>
            <p:nvPr/>
          </p:nvSpPr>
          <p:spPr bwMode="auto">
            <a:xfrm>
              <a:off x="7086600" y="4953000"/>
              <a:ext cx="3048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41" name="TextBox 50"/>
            <p:cNvSpPr txBox="1">
              <a:spLocks noChangeArrowheads="1"/>
            </p:cNvSpPr>
            <p:nvPr/>
          </p:nvSpPr>
          <p:spPr bwMode="auto">
            <a:xfrm>
              <a:off x="8374379" y="4953000"/>
              <a:ext cx="3048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2" name="TextBox 51"/>
            <p:cNvSpPr txBox="1">
              <a:spLocks noChangeArrowheads="1"/>
            </p:cNvSpPr>
            <p:nvPr/>
          </p:nvSpPr>
          <p:spPr bwMode="auto">
            <a:xfrm>
              <a:off x="7915090" y="5565577"/>
              <a:ext cx="3145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7323199" y="6556186"/>
              <a:ext cx="79395" cy="38096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8301349" y="6591107"/>
              <a:ext cx="80983" cy="38096"/>
            </a:xfrm>
            <a:prstGeom prst="line">
              <a:avLst/>
            </a:prstGeom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077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09" y="1319986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259" y="661219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</a:t>
            </a:r>
            <a:r>
              <a:rPr lang="zh-CN" altLang="en-US" sz="1800" dirty="0" smtClean="0"/>
              <a:t> </a:t>
            </a:r>
            <a:r>
              <a:rPr lang="en-US" sz="1800" dirty="0" smtClean="0"/>
              <a:t>flow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Underground Line Object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5800" y="35573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/>
              <a:t>object </a:t>
            </a:r>
            <a:r>
              <a:rPr lang="en-US" sz="1800" dirty="0" err="1"/>
              <a:t>underground_line</a:t>
            </a:r>
            <a:r>
              <a:rPr lang="en-US" sz="1800" dirty="0"/>
              <a:t> {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phases </a:t>
            </a:r>
            <a:r>
              <a:rPr lang="en-US" sz="1800" dirty="0"/>
              <a:t>"</a:t>
            </a:r>
            <a:r>
              <a:rPr lang="en-US" sz="1800" dirty="0" smtClean="0"/>
              <a:t>AN</a:t>
            </a:r>
            <a:r>
              <a:rPr lang="en-US" sz="1800" dirty="0"/>
              <a:t>";</a:t>
            </a:r>
          </a:p>
          <a:p>
            <a:r>
              <a:rPr lang="en-US" sz="1800" dirty="0"/>
              <a:t>      name ugl684-652;</a:t>
            </a:r>
          </a:p>
          <a:p>
            <a:r>
              <a:rPr lang="en-US" sz="1800" dirty="0"/>
              <a:t>      from node_684;</a:t>
            </a:r>
          </a:p>
          <a:p>
            <a:r>
              <a:rPr lang="en-US" sz="1800" dirty="0"/>
              <a:t>      to load-652;</a:t>
            </a:r>
          </a:p>
          <a:p>
            <a:r>
              <a:rPr lang="en-US" sz="1800" dirty="0"/>
              <a:t>      length 800;</a:t>
            </a:r>
          </a:p>
          <a:p>
            <a:r>
              <a:rPr lang="en-US" sz="1800" dirty="0"/>
              <a:t>      configuration line_configuration_607;</a:t>
            </a:r>
          </a:p>
          <a:p>
            <a:r>
              <a:rPr lang="en-US" sz="1800" dirty="0"/>
              <a:t>}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1513850"/>
            <a:ext cx="489032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object </a:t>
            </a:r>
            <a:r>
              <a:rPr lang="en-US" sz="1200" dirty="0" err="1"/>
              <a:t>line_configuration</a:t>
            </a:r>
            <a:r>
              <a:rPr lang="en-US" sz="1200" dirty="0"/>
              <a:t> {</a:t>
            </a:r>
          </a:p>
          <a:p>
            <a:r>
              <a:rPr lang="en-US" sz="1200" dirty="0"/>
              <a:t>	name underground_line_configuration_607;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conductor_A</a:t>
            </a:r>
            <a:r>
              <a:rPr lang="en-US" sz="1200" dirty="0"/>
              <a:t> underground_line_conductor_6070;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conductor_N</a:t>
            </a:r>
            <a:r>
              <a:rPr lang="en-US" sz="1200" dirty="0"/>
              <a:t> underground_line_conductor_6070;</a:t>
            </a:r>
          </a:p>
          <a:p>
            <a:r>
              <a:rPr lang="en-US" sz="1200" dirty="0"/>
              <a:t>	spacing line_spacing_520;</a:t>
            </a:r>
          </a:p>
          <a:p>
            <a:r>
              <a:rPr lang="en-US" sz="1200" dirty="0"/>
              <a:t>}</a:t>
            </a:r>
          </a:p>
          <a:p>
            <a:r>
              <a:rPr lang="en-US" sz="1200" dirty="0" smtClean="0"/>
              <a:t>object </a:t>
            </a:r>
            <a:r>
              <a:rPr lang="en-US" sz="1200" dirty="0" err="1"/>
              <a:t>underground_line_conductor</a:t>
            </a:r>
            <a:r>
              <a:rPr lang="en-US" sz="1200" dirty="0"/>
              <a:t> { </a:t>
            </a:r>
          </a:p>
          <a:p>
            <a:r>
              <a:rPr lang="en-US" sz="1200" dirty="0"/>
              <a:t>	name underground_line_conductor_6070;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outer_diameter</a:t>
            </a:r>
            <a:r>
              <a:rPr lang="en-US" sz="1200" dirty="0"/>
              <a:t> 1.060000;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conductor_gmr</a:t>
            </a:r>
            <a:r>
              <a:rPr lang="en-US" sz="1200" dirty="0"/>
              <a:t> 0.011100;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conductor_diameter</a:t>
            </a:r>
            <a:r>
              <a:rPr lang="en-US" sz="1200" dirty="0"/>
              <a:t> 0.368000;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conductor_resistance</a:t>
            </a:r>
            <a:r>
              <a:rPr lang="en-US" sz="1200" dirty="0"/>
              <a:t> 0.970000;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neutral_gmr</a:t>
            </a:r>
            <a:r>
              <a:rPr lang="en-US" sz="1200" dirty="0"/>
              <a:t> 0.011100;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neutral_resistance</a:t>
            </a:r>
            <a:r>
              <a:rPr lang="en-US" sz="1200" dirty="0"/>
              <a:t> 0.970000; 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neutral_diameter</a:t>
            </a:r>
            <a:r>
              <a:rPr lang="en-US" sz="1200" dirty="0"/>
              <a:t> 0.0640837;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neutral_strands</a:t>
            </a:r>
            <a:r>
              <a:rPr lang="en-US" sz="1200" dirty="0"/>
              <a:t> 6.000000;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shield_gmr</a:t>
            </a:r>
            <a:r>
              <a:rPr lang="en-US" sz="1200" dirty="0"/>
              <a:t> 0.000000;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shield_resistance</a:t>
            </a:r>
            <a:r>
              <a:rPr lang="en-US" sz="1200" dirty="0"/>
              <a:t> 0.000000;</a:t>
            </a:r>
          </a:p>
          <a:p>
            <a:r>
              <a:rPr lang="en-US" sz="1200" dirty="0" smtClean="0"/>
              <a:t>}</a:t>
            </a:r>
            <a:endParaRPr lang="en-US" sz="1200" dirty="0"/>
          </a:p>
          <a:p>
            <a:r>
              <a:rPr lang="en-US" sz="1200" dirty="0"/>
              <a:t>object </a:t>
            </a:r>
            <a:r>
              <a:rPr lang="en-US" sz="1200" dirty="0" err="1"/>
              <a:t>line_spacing</a:t>
            </a:r>
            <a:r>
              <a:rPr lang="en-US" sz="1200" dirty="0"/>
              <a:t> {</a:t>
            </a:r>
          </a:p>
          <a:p>
            <a:r>
              <a:rPr lang="en-US" sz="1200" dirty="0"/>
              <a:t>	name line_spacing_520;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distance_AN</a:t>
            </a:r>
            <a:r>
              <a:rPr lang="en-US" sz="1200" dirty="0"/>
              <a:t> 0.0833 </a:t>
            </a:r>
            <a:r>
              <a:rPr lang="en-US" sz="1200" dirty="0" err="1"/>
              <a:t>ft</a:t>
            </a:r>
            <a:r>
              <a:rPr lang="en-US" sz="1200" dirty="0"/>
              <a:t>;</a:t>
            </a:r>
          </a:p>
          <a:p>
            <a:r>
              <a:rPr lang="en-US" sz="1200" dirty="0"/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3611" y="31242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Object Code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886399" y="1186784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Configuration Code</a:t>
            </a:r>
            <a:endParaRPr lang="en-US" sz="1600" dirty="0"/>
          </a:p>
        </p:txBody>
      </p:sp>
      <p:pic>
        <p:nvPicPr>
          <p:cNvPr id="45" name="Picture 1" descr="C:\Users\Kevin\Desktop\urd_diagr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9" y="1915755"/>
            <a:ext cx="2277287" cy="79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305" y="1304365"/>
            <a:ext cx="238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Power Conductor</a:t>
            </a:r>
            <a:endParaRPr lang="en-US" sz="18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2720636" y="1660229"/>
            <a:ext cx="502328" cy="4149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842873" y="2697961"/>
            <a:ext cx="238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Underground Cables</a:t>
            </a:r>
            <a:endParaRPr lang="en-US" sz="1800" dirty="0"/>
          </a:p>
        </p:txBody>
      </p:sp>
      <p:sp>
        <p:nvSpPr>
          <p:cNvPr id="9" name="Oval 8"/>
          <p:cNvSpPr/>
          <p:nvPr/>
        </p:nvSpPr>
        <p:spPr bwMode="auto">
          <a:xfrm>
            <a:off x="2242318" y="2099555"/>
            <a:ext cx="647700" cy="50559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06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1408112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259" y="661219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</a:t>
            </a:r>
            <a:r>
              <a:rPr lang="zh-CN" altLang="en-US" sz="1800" dirty="0" smtClean="0"/>
              <a:t> </a:t>
            </a:r>
            <a:r>
              <a:rPr lang="en-US" sz="1800" dirty="0" smtClean="0"/>
              <a:t>flow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Transformer Object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0" y="325324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/>
              <a:t>object </a:t>
            </a:r>
            <a:r>
              <a:rPr lang="en-US" sz="1800" dirty="0"/>
              <a:t>transformer {           </a:t>
            </a:r>
          </a:p>
          <a:p>
            <a:r>
              <a:rPr lang="en-US" sz="1800" dirty="0"/>
              <a:t>	configuration tc100100B;          </a:t>
            </a:r>
          </a:p>
          <a:p>
            <a:r>
              <a:rPr lang="en-US" sz="1800" dirty="0"/>
              <a:t>	name f5_T21400253B;          </a:t>
            </a:r>
          </a:p>
          <a:p>
            <a:r>
              <a:rPr lang="en-US" sz="1800" dirty="0"/>
              <a:t>	from f5_L2691959;          </a:t>
            </a:r>
          </a:p>
          <a:p>
            <a:r>
              <a:rPr lang="en-US" sz="1800" dirty="0"/>
              <a:t>	to f5_X2691959B;         </a:t>
            </a:r>
          </a:p>
          <a:p>
            <a:r>
              <a:rPr lang="en-US" sz="1800" dirty="0"/>
              <a:t>	</a:t>
            </a:r>
            <a:r>
              <a:rPr lang="en-US" sz="1800" dirty="0" err="1"/>
              <a:t>nominal_voltage</a:t>
            </a:r>
            <a:r>
              <a:rPr lang="en-US" sz="1800" dirty="0"/>
              <a:t> 7200;          </a:t>
            </a:r>
          </a:p>
          <a:p>
            <a:r>
              <a:rPr lang="en-US" sz="1800" dirty="0"/>
              <a:t>	phases BS;    </a:t>
            </a:r>
          </a:p>
          <a:p>
            <a:r>
              <a:rPr lang="en-US" sz="1800" dirty="0"/>
              <a:t>}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43499" y="1625900"/>
            <a:ext cx="5257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object </a:t>
            </a:r>
            <a:r>
              <a:rPr lang="en-US" sz="1400" dirty="0" err="1"/>
              <a:t>transformer_configuration</a:t>
            </a:r>
            <a:r>
              <a:rPr lang="en-US" sz="1400" dirty="0"/>
              <a:t> {         </a:t>
            </a:r>
          </a:p>
          <a:p>
            <a:r>
              <a:rPr lang="en-US" sz="1400" dirty="0"/>
              <a:t>	name tc100100B;          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connect_type</a:t>
            </a:r>
            <a:r>
              <a:rPr lang="en-US" sz="1400" dirty="0"/>
              <a:t> </a:t>
            </a:r>
            <a:r>
              <a:rPr lang="en-US" sz="1200" dirty="0"/>
              <a:t>SINGLE_PHASE_CENTER_TAPPED;</a:t>
            </a:r>
            <a:endParaRPr lang="en-US" sz="1400" dirty="0"/>
          </a:p>
          <a:p>
            <a:r>
              <a:rPr lang="en-US" sz="1400" dirty="0"/>
              <a:t>	</a:t>
            </a:r>
            <a:r>
              <a:rPr lang="en-US" sz="1400" dirty="0" err="1"/>
              <a:t>install_type</a:t>
            </a:r>
            <a:r>
              <a:rPr lang="en-US" sz="1400" dirty="0"/>
              <a:t> </a:t>
            </a:r>
            <a:r>
              <a:rPr lang="en-US" sz="1200" dirty="0"/>
              <a:t>POLETOP</a:t>
            </a:r>
            <a:r>
              <a:rPr lang="en-US" sz="1400" dirty="0"/>
              <a:t>;          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primary_voltage</a:t>
            </a:r>
            <a:r>
              <a:rPr lang="en-US" sz="1400" dirty="0"/>
              <a:t> 7200.0;           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secondary_voltage</a:t>
            </a:r>
            <a:r>
              <a:rPr lang="en-US" sz="1400" dirty="0"/>
              <a:t> 120.0;         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power_rating</a:t>
            </a:r>
            <a:r>
              <a:rPr lang="en-US" sz="1400" dirty="0"/>
              <a:t> 100.0;           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powerB_rating</a:t>
            </a:r>
            <a:r>
              <a:rPr lang="en-US" sz="1400" dirty="0"/>
              <a:t> 100.0;           </a:t>
            </a:r>
          </a:p>
          <a:p>
            <a:r>
              <a:rPr lang="en-US" sz="1400" dirty="0"/>
              <a:t>	impedance 0.006+0.0136j;  </a:t>
            </a:r>
          </a:p>
          <a:p>
            <a:r>
              <a:rPr lang="en-US" sz="1400" dirty="0"/>
              <a:t>	impedance1 0.012+0.0204j;</a:t>
            </a:r>
          </a:p>
          <a:p>
            <a:r>
              <a:rPr lang="en-US" sz="1400" dirty="0"/>
              <a:t>	impedance2 0.012+0.0204j;         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shunt_impedance</a:t>
            </a:r>
            <a:r>
              <a:rPr lang="en-US" sz="1400" dirty="0"/>
              <a:t> 259200+103680j;  </a:t>
            </a:r>
          </a:p>
          <a:p>
            <a:r>
              <a:rPr lang="en-US" sz="1400" dirty="0"/>
              <a:t>} </a:t>
            </a:r>
          </a:p>
          <a:p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0" y="3010894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Object Code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546588" y="1223807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Configuration Code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553" y="1255137"/>
            <a:ext cx="2226235" cy="164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948" y="1307550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259" y="661219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 flow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Voltage Regulator Object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0" y="36848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/>
              <a:t>object </a:t>
            </a:r>
            <a:r>
              <a:rPr lang="en-US" sz="1800" dirty="0"/>
              <a:t>regulator {</a:t>
            </a:r>
          </a:p>
          <a:p>
            <a:r>
              <a:rPr lang="en-US" sz="1800" dirty="0"/>
              <a:t>	name reg1501491;</a:t>
            </a:r>
          </a:p>
          <a:p>
            <a:r>
              <a:rPr lang="en-US" sz="1800" dirty="0"/>
              <a:t>	phases "ABC";</a:t>
            </a:r>
          </a:p>
          <a:p>
            <a:r>
              <a:rPr lang="en-US" sz="1800" dirty="0"/>
              <a:t>	from node_150;</a:t>
            </a:r>
          </a:p>
          <a:p>
            <a:r>
              <a:rPr lang="en-US" sz="1800" dirty="0"/>
              <a:t>	to node_1491;</a:t>
            </a:r>
          </a:p>
          <a:p>
            <a:r>
              <a:rPr lang="en-US" sz="1800" dirty="0"/>
              <a:t>	configuration regulator_configuration_15;</a:t>
            </a:r>
          </a:p>
          <a:p>
            <a:r>
              <a:rPr lang="en-US" sz="1800" dirty="0"/>
              <a:t>}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55649" y="1209732"/>
            <a:ext cx="52578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object </a:t>
            </a:r>
            <a:r>
              <a:rPr lang="en-US" sz="1200" dirty="0" err="1"/>
              <a:t>regulator_configuration</a:t>
            </a:r>
            <a:r>
              <a:rPr lang="en-US" sz="1200" dirty="0"/>
              <a:t> {</a:t>
            </a:r>
          </a:p>
          <a:p>
            <a:r>
              <a:rPr lang="en-US" sz="1200" dirty="0"/>
              <a:t>	name regulator_configuration_15;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connect_type</a:t>
            </a:r>
            <a:r>
              <a:rPr lang="en-US" sz="1200" dirty="0"/>
              <a:t> WYE_WYE;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band_center</a:t>
            </a:r>
            <a:r>
              <a:rPr lang="en-US" sz="1200" dirty="0"/>
              <a:t> 120.000;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band_width</a:t>
            </a:r>
            <a:r>
              <a:rPr lang="en-US" sz="1200" dirty="0"/>
              <a:t> 2.0;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time_delay</a:t>
            </a:r>
            <a:r>
              <a:rPr lang="en-US" sz="1200" dirty="0"/>
              <a:t> 30.0;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raise_taps</a:t>
            </a:r>
            <a:r>
              <a:rPr lang="en-US" sz="1200" dirty="0"/>
              <a:t> 16;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lower_taps</a:t>
            </a:r>
            <a:r>
              <a:rPr lang="en-US" sz="1200" dirty="0"/>
              <a:t> 16;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current_transducer_ratio</a:t>
            </a:r>
            <a:r>
              <a:rPr lang="en-US" sz="1200" dirty="0"/>
              <a:t> 700;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power_transducer_ratio</a:t>
            </a:r>
            <a:r>
              <a:rPr lang="en-US" sz="1200" dirty="0"/>
              <a:t> 20;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compensator_r_setting_A</a:t>
            </a:r>
            <a:r>
              <a:rPr lang="en-US" sz="1200" dirty="0"/>
              <a:t> 3.0;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compensator_x_setting_A</a:t>
            </a:r>
            <a:r>
              <a:rPr lang="en-US" sz="1200" dirty="0"/>
              <a:t> 7.5;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compensator_r_setting_B</a:t>
            </a:r>
            <a:r>
              <a:rPr lang="en-US" sz="1200" dirty="0"/>
              <a:t> 3.0;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compensator_x_setting_B</a:t>
            </a:r>
            <a:r>
              <a:rPr lang="en-US" sz="1200" dirty="0"/>
              <a:t> 7.5;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compensator_r_setting_C</a:t>
            </a:r>
            <a:r>
              <a:rPr lang="en-US" sz="1200" dirty="0"/>
              <a:t> 3.0;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compensator_x_setting_C</a:t>
            </a:r>
            <a:r>
              <a:rPr lang="en-US" sz="1200" dirty="0"/>
              <a:t> 7.5;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CT_phase</a:t>
            </a:r>
            <a:r>
              <a:rPr lang="en-US" sz="1200" dirty="0"/>
              <a:t> "ABC";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PT_phase</a:t>
            </a:r>
            <a:r>
              <a:rPr lang="en-US" sz="1200" dirty="0"/>
              <a:t> "ABC";</a:t>
            </a:r>
          </a:p>
          <a:p>
            <a:r>
              <a:rPr lang="en-US" sz="1200" dirty="0"/>
              <a:t>	regulation 0.10;</a:t>
            </a:r>
          </a:p>
          <a:p>
            <a:r>
              <a:rPr lang="en-US" sz="1200" dirty="0"/>
              <a:t>	Type A;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tap_pos_A</a:t>
            </a:r>
            <a:r>
              <a:rPr lang="en-US" sz="1200" dirty="0"/>
              <a:t> 7;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tap_pos_B</a:t>
            </a:r>
            <a:r>
              <a:rPr lang="en-US" sz="1200" dirty="0"/>
              <a:t> 7;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tap_pos_C</a:t>
            </a:r>
            <a:r>
              <a:rPr lang="en-US" sz="1200" dirty="0"/>
              <a:t> 7;</a:t>
            </a:r>
          </a:p>
          <a:p>
            <a:r>
              <a:rPr lang="en-US" sz="1200" dirty="0"/>
              <a:t>	Control MANUAL;  // OUTPUT_VOLTAGE, 		                 // LINE_DROP_COMP or REMOTE NODE</a:t>
            </a:r>
          </a:p>
          <a:p>
            <a:r>
              <a:rPr lang="en-US" sz="1200" dirty="0"/>
              <a:t>}</a:t>
            </a:r>
          </a:p>
          <a:p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53825" y="3425723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Object Code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555649" y="921957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Configuration Code</a:t>
            </a:r>
            <a:endParaRPr lang="en-US" sz="1600" dirty="0"/>
          </a:p>
        </p:txBody>
      </p:sp>
      <p:sp>
        <p:nvSpPr>
          <p:cNvPr id="6" name="AutoShape 2" descr="https://3.bp.blogspot.com/-6Va4OBf1LZQ/WtTpwvE-GmI/AAAAAAAADSM/Spxkgj5GCSwW8oBaxZJ-84IZ5Ndge1bLgCPcBGAYYCw/s1600/voltage-regula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Power system voltage regula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719" y="1307550"/>
            <a:ext cx="2586518" cy="193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4175" y="929325"/>
            <a:ext cx="776922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Introduction to </a:t>
            </a:r>
            <a:r>
              <a:rPr lang="en-US" sz="2000" dirty="0" err="1" smtClean="0"/>
              <a:t>GridLAB</a:t>
            </a:r>
            <a:r>
              <a:rPr lang="en-US" sz="2000" dirty="0" smtClean="0"/>
              <a:t>-D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GridLAB</a:t>
            </a:r>
            <a:r>
              <a:rPr lang="en-US" sz="2000" dirty="0"/>
              <a:t>-D is a power system simulation tool </a:t>
            </a:r>
            <a:endParaRPr lang="en-US" sz="2000" dirty="0" smtClean="0"/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It provides </a:t>
            </a:r>
            <a:r>
              <a:rPr lang="en-US" sz="2000" dirty="0"/>
              <a:t>valuable information to users who design and operate electric power transmission and distribution systems, and to utilities that wish to take advantage of the latest smart grid technology. </a:t>
            </a:r>
            <a:endParaRPr lang="en-US" sz="2000" dirty="0" smtClean="0"/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It contains many power system models, including overhead line, HVAC, PV, battery, load and so on.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AutoShape 2" descr="Gdlogo.jpg (321×100)"/>
          <p:cNvSpPr>
            <a:spLocks noChangeAspect="1" noChangeArrowheads="1"/>
          </p:cNvSpPr>
          <p:nvPr/>
        </p:nvSpPr>
        <p:spPr bwMode="auto">
          <a:xfrm>
            <a:off x="76200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://gridlab-d.sourceforge.net/wiki/images/e/e6/Gdlogo.jpg"/>
          <p:cNvSpPr>
            <a:spLocks noChangeAspect="1" noChangeArrowheads="1"/>
          </p:cNvSpPr>
          <p:nvPr/>
        </p:nvSpPr>
        <p:spPr bwMode="auto">
          <a:xfrm>
            <a:off x="228600" y="-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ttp://gridlab-d.sourceforge.net/wiki/images/e/e6/Gdlog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283" y="4671033"/>
            <a:ext cx="3066521" cy="10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948" y="1307550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259" y="661219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 flow Module</a:t>
            </a:r>
          </a:p>
          <a:p>
            <a:pPr lvl="1"/>
            <a:r>
              <a:rPr lang="en-US" sz="1800" dirty="0" smtClean="0"/>
              <a:t>Power flow </a:t>
            </a:r>
            <a:r>
              <a:rPr lang="en-US" sz="1800" dirty="0"/>
              <a:t>s</a:t>
            </a:r>
            <a:r>
              <a:rPr lang="en-US" sz="1800" dirty="0" smtClean="0"/>
              <a:t>olution </a:t>
            </a:r>
            <a:r>
              <a:rPr lang="en-US" sz="1800" dirty="0"/>
              <a:t>m</a:t>
            </a:r>
            <a:r>
              <a:rPr lang="en-US" sz="1800" dirty="0" smtClean="0"/>
              <a:t>ethods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1277037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Forward/Backward Sweep method</a:t>
            </a:r>
            <a:endParaRPr lang="en-US" sz="1600" dirty="0"/>
          </a:p>
        </p:txBody>
      </p:sp>
      <p:sp>
        <p:nvSpPr>
          <p:cNvPr id="6" name="AutoShape 2" descr="https://3.bp.blogspot.com/-6Va4OBf1LZQ/WtTpwvE-GmI/AAAAAAAADSM/Spxkgj5GCSwW8oBaxZJ-84IZ5Ndge1bLgCPcBGAYYCw/s1600/voltage-regula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Power system voltage regula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78957" y="1282398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Newton-Raphson method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066800" y="1756830"/>
            <a:ext cx="335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Forward/Backward Sweep method is also referred to as a ladder solver.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This was one of the first methods developed for unbalanced power flow.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For radial systems this is a very efficient algorithm.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It is unable to solve on a networked or looped system.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Even though a system is radial, there may be components that present a networked appearance. 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Overall this is a very good solution method, but it has limitations.</a:t>
            </a:r>
            <a:endParaRPr lang="en-US" alt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227036" y="1812191"/>
            <a:ext cx="34597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Newton-</a:t>
            </a:r>
            <a:r>
              <a:rPr lang="en-US" altLang="en-US" sz="1600" dirty="0" err="1" smtClean="0"/>
              <a:t>Raphson</a:t>
            </a:r>
            <a:r>
              <a:rPr lang="en-US" altLang="en-US" sz="1600" dirty="0" smtClean="0"/>
              <a:t> Method was </a:t>
            </a:r>
            <a:r>
              <a:rPr lang="en-US" altLang="en-US" sz="1600" dirty="0"/>
              <a:t>originally developed for use on transmission level analysis.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/>
              <a:t>They are based on the power injections at each node, both real and </a:t>
            </a:r>
            <a:r>
              <a:rPr lang="en-US" altLang="en-US" sz="1600" dirty="0" smtClean="0"/>
              <a:t>reactive power.</a:t>
            </a:r>
            <a:endParaRPr lang="en-US" altLang="en-US" sz="1600" dirty="0"/>
          </a:p>
          <a:p>
            <a:pPr marL="285750" indent="-285750" algn="just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/>
              <a:t>These power injections are then used to update the </a:t>
            </a:r>
            <a:r>
              <a:rPr lang="en-US" altLang="en-US" sz="1600" dirty="0" smtClean="0"/>
              <a:t>voltage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magnitude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and voltage angle.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/>
              <a:t>The NR method requires the calculation, and inversion of a Jacobian which is computationally intensive.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792654" y="1242596"/>
            <a:ext cx="30663" cy="45678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37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61219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Power flow Module</a:t>
            </a:r>
          </a:p>
          <a:p>
            <a:pPr lvl="1"/>
            <a:r>
              <a:rPr lang="en-US" sz="1800" dirty="0" smtClean="0"/>
              <a:t>Power Flow Solution Methods</a:t>
            </a:r>
          </a:p>
        </p:txBody>
      </p:sp>
      <p:sp>
        <p:nvSpPr>
          <p:cNvPr id="6" name="AutoShape 2" descr="https://3.bp.blogspot.com/-6Va4OBf1LZQ/WtTpwvE-GmI/AAAAAAAADSM/Spxkgj5GCSwW8oBaxZJ-84IZ5Ndge1bLgCPcBGAYYCw/s1600/voltage-regula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Power system voltage regula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1307550"/>
            <a:ext cx="64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1600" dirty="0" smtClean="0"/>
              <a:t>module </a:t>
            </a:r>
            <a:r>
              <a:rPr lang="en-US" altLang="en-US" sz="1600" dirty="0" err="1"/>
              <a:t>powerflow</a:t>
            </a:r>
            <a:r>
              <a:rPr lang="en-US" altLang="en-US" sz="1600" dirty="0"/>
              <a:t> {</a:t>
            </a:r>
          </a:p>
          <a:p>
            <a:pPr algn="just" eaLnBrk="1" hangingPunct="1"/>
            <a:r>
              <a:rPr lang="en-US" altLang="en-US" sz="1600" dirty="0" err="1"/>
              <a:t>solver_method</a:t>
            </a:r>
            <a:r>
              <a:rPr lang="en-US" altLang="en-US" sz="1600" dirty="0"/>
              <a:t> FBS; </a:t>
            </a:r>
            <a:endParaRPr lang="en-US" altLang="en-US" sz="1600" dirty="0" smtClean="0"/>
          </a:p>
          <a:p>
            <a:pPr algn="just" eaLnBrk="1" hangingPunct="1"/>
            <a:r>
              <a:rPr lang="en-US" altLang="en-US" sz="1600" dirty="0" smtClean="0">
                <a:solidFill>
                  <a:srgbClr val="FF0000"/>
                </a:solidFill>
              </a:rPr>
              <a:t>//In this module, FBS method is selected to calculate power flow.</a:t>
            </a:r>
            <a:endParaRPr lang="en-US" altLang="en-US" sz="1600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en-US" altLang="en-US" sz="1600" dirty="0" err="1"/>
              <a:t>default_maximum_voltage_error</a:t>
            </a:r>
            <a:r>
              <a:rPr lang="en-US" altLang="en-US" sz="1600" dirty="0"/>
              <a:t> 1e-6</a:t>
            </a:r>
            <a:r>
              <a:rPr lang="en-US" altLang="en-US" sz="1600" dirty="0" smtClean="0"/>
              <a:t>;</a:t>
            </a:r>
          </a:p>
          <a:p>
            <a:pPr algn="just" eaLnBrk="1" hangingPunct="1"/>
            <a:r>
              <a:rPr lang="en-US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en-US" sz="1600" dirty="0">
                <a:solidFill>
                  <a:srgbClr val="FF0000"/>
                </a:solidFill>
              </a:rPr>
              <a:t>//</a:t>
            </a:r>
            <a:r>
              <a:rPr lang="en-US" altLang="en-US" sz="1600" dirty="0" smtClean="0">
                <a:solidFill>
                  <a:srgbClr val="FF0000"/>
                </a:solidFill>
              </a:rPr>
              <a:t>Define </a:t>
            </a:r>
            <a:r>
              <a:rPr lang="en-US" altLang="en-US" sz="1600" dirty="0">
                <a:solidFill>
                  <a:srgbClr val="FF0000"/>
                </a:solidFill>
              </a:rPr>
              <a:t>convergence criteria</a:t>
            </a:r>
          </a:p>
          <a:p>
            <a:pPr algn="just" eaLnBrk="1" hangingPunct="1"/>
            <a:r>
              <a:rPr lang="en-US" altLang="en-US" sz="1600" dirty="0" err="1"/>
              <a:t>NR_iteration_limit</a:t>
            </a:r>
            <a:r>
              <a:rPr lang="en-US" altLang="en-US" sz="1600" dirty="0"/>
              <a:t> 50</a:t>
            </a:r>
            <a:r>
              <a:rPr lang="en-US" altLang="en-US" sz="1600" dirty="0" smtClean="0"/>
              <a:t>;</a:t>
            </a:r>
          </a:p>
          <a:p>
            <a:pPr algn="just" eaLnBrk="1" hangingPunct="1"/>
            <a:r>
              <a:rPr lang="en-US" altLang="en-US" sz="1600" dirty="0" smtClean="0">
                <a:solidFill>
                  <a:srgbClr val="FF0000"/>
                </a:solidFill>
              </a:rPr>
              <a:t>//</a:t>
            </a:r>
            <a:r>
              <a:rPr lang="en-US" altLang="zh-CN" sz="1600" dirty="0" smtClean="0">
                <a:solidFill>
                  <a:srgbClr val="FF0000"/>
                </a:solidFill>
              </a:rPr>
              <a:t>M</a:t>
            </a:r>
            <a:r>
              <a:rPr lang="en-US" altLang="en-US" sz="1600" dirty="0" smtClean="0">
                <a:solidFill>
                  <a:srgbClr val="FF0000"/>
                </a:solidFill>
              </a:rPr>
              <a:t>aximum iteration is 50</a:t>
            </a:r>
          </a:p>
          <a:p>
            <a:pPr algn="just" eaLnBrk="1" hangingPunct="1"/>
            <a:r>
              <a:rPr lang="en-US" altLang="en-US" sz="1600" dirty="0" smtClean="0"/>
              <a:t>}</a:t>
            </a:r>
          </a:p>
          <a:p>
            <a:pPr algn="just" eaLnBrk="1" hangingPunct="1"/>
            <a:endParaRPr lang="en-US" altLang="en-US" sz="1600" dirty="0" smtClean="0"/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en-US" altLang="en-US" sz="1600" dirty="0"/>
              <a:t>As implemented, FBS is faster.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en-US" altLang="en-US" sz="1600" dirty="0"/>
              <a:t>As implemented, NR handles meshed systems, reconfiguration algorithms, and reliability.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</a:pPr>
            <a:r>
              <a:rPr lang="en-US" altLang="en-US" sz="1600" dirty="0"/>
              <a:t>Method to be used depends upon application, but both methods currently work with all objects in </a:t>
            </a:r>
            <a:r>
              <a:rPr lang="en-US" altLang="en-US" sz="1600" dirty="0" smtClean="0"/>
              <a:t>power</a:t>
            </a:r>
            <a:r>
              <a:rPr lang="zh-CN" altLang="en-US" sz="1600" dirty="0" smtClean="0"/>
              <a:t> </a:t>
            </a:r>
            <a:r>
              <a:rPr lang="en-US" altLang="en-US" sz="1600" dirty="0" smtClean="0"/>
              <a:t>flow </a:t>
            </a:r>
            <a:r>
              <a:rPr lang="en-US" altLang="en-US" sz="1600" dirty="0"/>
              <a:t>and all other modules (except reconfiguration and reliability).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§"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451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602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259" y="698740"/>
            <a:ext cx="789084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Residential Module</a:t>
            </a:r>
          </a:p>
          <a:p>
            <a:pPr lvl="0">
              <a:lnSpc>
                <a:spcPct val="150000"/>
              </a:lnSpc>
            </a:pPr>
            <a:r>
              <a:rPr lang="en-US" sz="1800" dirty="0" smtClean="0"/>
              <a:t>      Common Classes</a:t>
            </a:r>
            <a:endParaRPr lang="en-US" sz="1600" dirty="0" smtClean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house </a:t>
            </a:r>
            <a:r>
              <a:rPr lang="en-US" sz="1600" dirty="0"/>
              <a:t>– Single-family home model.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/>
              <a:t>ZIPload</a:t>
            </a:r>
            <a:r>
              <a:rPr lang="en-US" sz="1600" dirty="0" smtClean="0"/>
              <a:t> </a:t>
            </a:r>
            <a:r>
              <a:rPr lang="en-US" sz="1600" dirty="0"/>
              <a:t>– Generic constant impedance/current/power end-use load</a:t>
            </a:r>
            <a:r>
              <a:rPr lang="en-US" sz="1600" dirty="0" smtClean="0"/>
              <a:t>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As </a:t>
            </a:r>
            <a:r>
              <a:rPr lang="en-US" sz="1600" dirty="0"/>
              <a:t>of </a:t>
            </a:r>
            <a:r>
              <a:rPr lang="en-US" sz="1600" dirty="0" err="1"/>
              <a:t>Hassayampa</a:t>
            </a:r>
            <a:r>
              <a:rPr lang="en-US" sz="1600" dirty="0"/>
              <a:t> (Version 3.0)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These may be available in earlier versions but they have not been validated and are not supported.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lights – Typical residential lights.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occupantload</a:t>
            </a:r>
            <a:r>
              <a:rPr lang="en-US" sz="1600" dirty="0"/>
              <a:t> – Residential occupants (sensible and latent heat).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plugload</a:t>
            </a:r>
            <a:r>
              <a:rPr lang="en-US" sz="1600" dirty="0"/>
              <a:t> – Typical residential plug loads.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04577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661219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Residential Module</a:t>
            </a:r>
          </a:p>
          <a:p>
            <a:pPr lvl="1"/>
            <a:r>
              <a:rPr lang="en-US" sz="1800" dirty="0" smtClean="0"/>
              <a:t>House Object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38552" y="1375065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3334167"/>
            <a:ext cx="9067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/>
              <a:t>Object</a:t>
            </a:r>
            <a:r>
              <a:rPr lang="en-US" sz="1600" dirty="0" smtClean="0"/>
              <a:t> Code</a:t>
            </a:r>
          </a:p>
          <a:p>
            <a:r>
              <a:rPr lang="en-US" sz="1600" dirty="0"/>
              <a:t>object house {</a:t>
            </a:r>
          </a:p>
          <a:p>
            <a:r>
              <a:rPr lang="en-US" sz="1600" dirty="0"/>
              <a:t>name </a:t>
            </a:r>
            <a:r>
              <a:rPr lang="en-US" sz="1600" dirty="0" smtClean="0"/>
              <a:t>house_114A_3; parent </a:t>
            </a:r>
            <a:r>
              <a:rPr lang="en-US" sz="1600" dirty="0"/>
              <a:t>triplex_meter_114A_3</a:t>
            </a:r>
            <a:r>
              <a:rPr lang="en-US" sz="1600" dirty="0" smtClean="0"/>
              <a:t>;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//</a:t>
            </a:r>
            <a:r>
              <a:rPr lang="zh-CN" altLang="en-US" sz="1600" dirty="0" smtClean="0">
                <a:solidFill>
                  <a:srgbClr val="FF0000"/>
                </a:solidFill>
              </a:rPr>
              <a:t>‘</a:t>
            </a:r>
            <a:r>
              <a:rPr lang="en-US" sz="1600" dirty="0" smtClean="0">
                <a:solidFill>
                  <a:srgbClr val="FF0000"/>
                </a:solidFill>
              </a:rPr>
              <a:t>parent</a:t>
            </a:r>
            <a:r>
              <a:rPr lang="zh-CN" altLang="en-US" sz="1600" dirty="0" smtClean="0">
                <a:solidFill>
                  <a:srgbClr val="FF0000"/>
                </a:solidFill>
              </a:rPr>
              <a:t>’</a:t>
            </a:r>
            <a:r>
              <a:rPr lang="en-US" sz="1600" dirty="0" smtClean="0">
                <a:solidFill>
                  <a:srgbClr val="FF0000"/>
                </a:solidFill>
              </a:rPr>
              <a:t> means house_114A_3 </a:t>
            </a:r>
            <a:r>
              <a:rPr lang="en-US" altLang="zh-CN" sz="1600" dirty="0" smtClean="0">
                <a:solidFill>
                  <a:srgbClr val="FF0000"/>
                </a:solidFill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connected with meter_114A_3</a:t>
            </a:r>
            <a:r>
              <a:rPr lang="en-US" sz="1600" dirty="0">
                <a:solidFill>
                  <a:srgbClr val="FF0000"/>
                </a:solidFill>
              </a:rPr>
              <a:t>.</a:t>
            </a:r>
          </a:p>
          <a:p>
            <a:r>
              <a:rPr lang="en-US" sz="1600" dirty="0" err="1"/>
              <a:t>air_temperature</a:t>
            </a:r>
            <a:r>
              <a:rPr lang="en-US" sz="1600" dirty="0"/>
              <a:t> </a:t>
            </a:r>
            <a:r>
              <a:rPr lang="en-US" sz="1600" dirty="0" smtClean="0"/>
              <a:t>72;mass_temperature 72;cooling_COP </a:t>
            </a:r>
            <a:r>
              <a:rPr lang="en-US" sz="1600" dirty="0"/>
              <a:t>3.5;</a:t>
            </a:r>
          </a:p>
          <a:p>
            <a:r>
              <a:rPr lang="en-US" sz="1600" dirty="0" err="1"/>
              <a:t>over_sizing_factor</a:t>
            </a:r>
            <a:r>
              <a:rPr lang="en-US" sz="1600" dirty="0"/>
              <a:t> </a:t>
            </a:r>
            <a:r>
              <a:rPr lang="en-US" sz="1600" dirty="0" smtClean="0"/>
              <a:t>0.0;ceiling_height 8;number_of_stories </a:t>
            </a:r>
            <a:r>
              <a:rPr lang="en-US" sz="1600" dirty="0"/>
              <a:t>1;</a:t>
            </a:r>
          </a:p>
          <a:p>
            <a:r>
              <a:rPr lang="en-US" sz="1600" dirty="0" err="1"/>
              <a:t>aspect_ratio</a:t>
            </a:r>
            <a:r>
              <a:rPr lang="en-US" sz="1600" dirty="0"/>
              <a:t> </a:t>
            </a:r>
            <a:r>
              <a:rPr lang="en-US" sz="1600" dirty="0" smtClean="0"/>
              <a:t>1.5;floor_area 864;mass_internal_gain_fraction </a:t>
            </a:r>
            <a:r>
              <a:rPr lang="en-US" sz="1600" dirty="0"/>
              <a:t>0.5;</a:t>
            </a:r>
          </a:p>
          <a:p>
            <a:r>
              <a:rPr lang="en-US" sz="1600" dirty="0" err="1"/>
              <a:t>mass_solar_gain_fraction</a:t>
            </a:r>
            <a:r>
              <a:rPr lang="en-US" sz="1600" dirty="0"/>
              <a:t> </a:t>
            </a:r>
            <a:r>
              <a:rPr lang="en-US" sz="1600" dirty="0" smtClean="0"/>
              <a:t>0.5;glass_type </a:t>
            </a:r>
            <a:r>
              <a:rPr lang="en-US" sz="1600" dirty="0" err="1" smtClean="0"/>
              <a:t>GLASS;glazing_layers</a:t>
            </a:r>
            <a:r>
              <a:rPr lang="en-US" sz="1600" dirty="0" smtClean="0"/>
              <a:t> </a:t>
            </a:r>
            <a:r>
              <a:rPr lang="en-US" sz="1600" dirty="0"/>
              <a:t>TWO;</a:t>
            </a:r>
          </a:p>
          <a:p>
            <a:r>
              <a:rPr lang="en-US" sz="1600" dirty="0" err="1"/>
              <a:t>airchange_per_hour</a:t>
            </a:r>
            <a:r>
              <a:rPr lang="en-US" sz="1600" dirty="0"/>
              <a:t> </a:t>
            </a:r>
            <a:r>
              <a:rPr lang="en-US" sz="1600" dirty="0" smtClean="0"/>
              <a:t>1.5;Rroof 19;Rdoors 3;Rfloor 4;Rwall </a:t>
            </a:r>
            <a:r>
              <a:rPr lang="en-US" sz="1600" dirty="0"/>
              <a:t>11;</a:t>
            </a:r>
          </a:p>
          <a:p>
            <a:r>
              <a:rPr lang="en-US" sz="1600" dirty="0" smtClean="0"/>
              <a:t>};</a:t>
            </a:r>
            <a:endParaRPr lang="en-US" sz="1600" dirty="0"/>
          </a:p>
        </p:txBody>
      </p:sp>
      <p:sp>
        <p:nvSpPr>
          <p:cNvPr id="6" name="AutoShape 2" descr="https://3.bp.blogspot.com/-6Va4OBf1LZQ/WtTpwvE-GmI/AAAAAAAADSM/Spxkgj5GCSwW8oBaxZJ-84IZ5Ndge1bLgCPcBGAYYCw/s1600/voltage-regula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Power system voltage regula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0600" y="1324803"/>
            <a:ext cx="36068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It attaches </a:t>
            </a:r>
            <a:r>
              <a:rPr lang="en-US" altLang="en-US" sz="1600" dirty="0"/>
              <a:t>to the power system via a meter. (meter is parent of house</a:t>
            </a:r>
            <a:r>
              <a:rPr lang="en-US" altLang="en-US" sz="1600" dirty="0" smtClean="0"/>
              <a:t>)</a:t>
            </a:r>
          </a:p>
          <a:p>
            <a:pPr marL="285750" indent="-285750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dirty="0"/>
              <a:t>T</a:t>
            </a:r>
            <a:r>
              <a:rPr lang="en-US" altLang="en-US" sz="1600" dirty="0" smtClean="0"/>
              <a:t>hermal </a:t>
            </a:r>
            <a:r>
              <a:rPr lang="en-US" altLang="en-US" sz="1600" dirty="0"/>
              <a:t>dynamics are expressed by an </a:t>
            </a:r>
            <a:r>
              <a:rPr lang="en-US" altLang="en-US" sz="1600" dirty="0" smtClean="0"/>
              <a:t>Equivalent Thermal </a:t>
            </a:r>
            <a:r>
              <a:rPr lang="en-US" altLang="en-US" sz="1600" dirty="0"/>
              <a:t>Parameter (ETP) </a:t>
            </a:r>
            <a:r>
              <a:rPr lang="en-US" altLang="en-US" sz="1600" dirty="0" smtClean="0"/>
              <a:t>model.</a:t>
            </a:r>
          </a:p>
          <a:p>
            <a:pPr marL="285750" indent="-285750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It can simulate heat flow of the house.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881" y="1717348"/>
            <a:ext cx="3676432" cy="173817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6501208" y="1694317"/>
            <a:ext cx="1423592" cy="439283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972299" y="2943330"/>
            <a:ext cx="1485901" cy="37358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Curved Right Arrow 18"/>
          <p:cNvSpPr/>
          <p:nvPr/>
        </p:nvSpPr>
        <p:spPr bwMode="auto">
          <a:xfrm rot="11370472">
            <a:off x="7765179" y="2169975"/>
            <a:ext cx="254867" cy="625735"/>
          </a:xfrm>
          <a:prstGeom prst="curved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53341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Residential Module</a:t>
            </a:r>
          </a:p>
          <a:p>
            <a:pPr lvl="1"/>
            <a:r>
              <a:rPr lang="en-US" sz="1800" dirty="0" smtClean="0"/>
              <a:t>House Object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38552" y="1375065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sp>
        <p:nvSpPr>
          <p:cNvPr id="6" name="AutoShape 2" descr="https://3.bp.blogspot.com/-6Va4OBf1LZQ/WtTpwvE-GmI/AAAAAAAADSM/Spxkgj5GCSwW8oBaxZJ-84IZ5Ndge1bLgCPcBGAYYCw/s1600/voltage-regula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Power system voltage regula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4272" y="1305382"/>
            <a:ext cx="77724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600" dirty="0" smtClean="0"/>
              <a:t>The types of equipment that form a residential heating/ventilating/air conditioning (HVAC)system is defined in House object by the input parameters.</a:t>
            </a:r>
          </a:p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600" dirty="0" err="1" smtClean="0"/>
              <a:t>System_mode</a:t>
            </a:r>
            <a:r>
              <a:rPr lang="en-US" altLang="en-US" sz="1600" dirty="0"/>
              <a:t>: heating/cooling system operation state</a:t>
            </a:r>
            <a:endParaRPr lang="en-US" altLang="en-US" sz="1600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519179"/>
              </p:ext>
            </p:extLst>
          </p:nvPr>
        </p:nvGraphicFramePr>
        <p:xfrm>
          <a:off x="1447800" y="2362200"/>
          <a:ext cx="6097078" cy="322262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06197">
                  <a:extLst>
                    <a:ext uri="{9D8B030D-6E8A-4147-A177-3AD203B41FA5}">
                      <a16:colId xmlns:a16="http://schemas.microsoft.com/office/drawing/2014/main" val="2726012945"/>
                    </a:ext>
                  </a:extLst>
                </a:gridCol>
                <a:gridCol w="4890881">
                  <a:extLst>
                    <a:ext uri="{9D8B030D-6E8A-4147-A177-3AD203B41FA5}">
                      <a16:colId xmlns:a16="http://schemas.microsoft.com/office/drawing/2014/main" val="3956047085"/>
                    </a:ext>
                  </a:extLst>
                </a:gridCol>
              </a:tblGrid>
              <a:tr h="535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system_mode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Description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2995599"/>
                  </a:ext>
                </a:extLst>
              </a:tr>
              <a:tr h="535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UNKNOWN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When </a:t>
                      </a:r>
                      <a:r>
                        <a:rPr lang="en-US" sz="1400" u="none" strike="noStrike" dirty="0" err="1">
                          <a:effectLst/>
                        </a:rPr>
                        <a:t>system_mode</a:t>
                      </a:r>
                      <a:r>
                        <a:rPr lang="en-US" sz="1400" u="none" strike="noStrike" dirty="0">
                          <a:effectLst/>
                        </a:rPr>
                        <a:t> is set to UNKNOWN, it will be set to OFF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7170345"/>
                  </a:ext>
                </a:extLst>
              </a:tr>
              <a:tr h="535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OFF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Neither the heating, auxiliary heating nor cooling system is currently in operation.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0650937"/>
                  </a:ext>
                </a:extLst>
              </a:tr>
              <a:tr h="273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COOL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The cooling system is in operation (if it exists).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2698290"/>
                  </a:ext>
                </a:extLst>
              </a:tr>
              <a:tr h="273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HEAT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The heating system is in operation (if it exists).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8737558"/>
                  </a:ext>
                </a:extLst>
              </a:tr>
              <a:tr h="535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AUX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The auxiliary heating system is operating (if it exists).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49213"/>
                  </a:ext>
                </a:extLst>
              </a:tr>
              <a:tr h="53515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Default</a:t>
                      </a:r>
                      <a:r>
                        <a:rPr lang="en-US" sz="1400" u="none" strike="noStrike" dirty="0" smtClean="0">
                          <a:effectLst/>
                        </a:rPr>
                        <a:t>: If </a:t>
                      </a:r>
                      <a:r>
                        <a:rPr lang="en-US" sz="1400" u="none" strike="noStrike" dirty="0" err="1">
                          <a:effectLst/>
                        </a:rPr>
                        <a:t>system_mode</a:t>
                      </a:r>
                      <a:r>
                        <a:rPr lang="en-US" sz="1400" u="none" strike="noStrike" dirty="0">
                          <a:effectLst/>
                        </a:rPr>
                        <a:t> is not set, it is assumed that </a:t>
                      </a:r>
                      <a:r>
                        <a:rPr lang="en-US" sz="1400" u="none" strike="noStrike" dirty="0" err="1">
                          <a:effectLst/>
                        </a:rPr>
                        <a:t>system_mode</a:t>
                      </a:r>
                      <a:r>
                        <a:rPr lang="en-US" sz="1400" u="none" strike="noStrike" dirty="0">
                          <a:effectLst/>
                        </a:rPr>
                        <a:t> is OFF.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216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6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53341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Residential Module</a:t>
            </a:r>
          </a:p>
          <a:p>
            <a:pPr lvl="1"/>
            <a:r>
              <a:rPr lang="en-US" sz="1800" dirty="0" smtClean="0"/>
              <a:t>House Object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38552" y="1375065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sp>
        <p:nvSpPr>
          <p:cNvPr id="6" name="AutoShape 2" descr="https://3.bp.blogspot.com/-6Va4OBf1LZQ/WtTpwvE-GmI/AAAAAAAADSM/Spxkgj5GCSwW8oBaxZJ-84IZ5Ndge1bLgCPcBGAYYCw/s1600/voltage-regula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Power system voltage regula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4272" y="1305382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600" dirty="0" err="1" smtClean="0"/>
              <a:t>heating_system_type</a:t>
            </a:r>
            <a:r>
              <a:rPr lang="en-US" altLang="en-US" sz="1600" dirty="0" smtClean="0"/>
              <a:t>: Type of heating system in the house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6652"/>
              </p:ext>
            </p:extLst>
          </p:nvPr>
        </p:nvGraphicFramePr>
        <p:xfrm>
          <a:off x="1676400" y="1888411"/>
          <a:ext cx="5791200" cy="328920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11645">
                  <a:extLst>
                    <a:ext uri="{9D8B030D-6E8A-4147-A177-3AD203B41FA5}">
                      <a16:colId xmlns:a16="http://schemas.microsoft.com/office/drawing/2014/main" val="409381616"/>
                    </a:ext>
                  </a:extLst>
                </a:gridCol>
                <a:gridCol w="3079555">
                  <a:extLst>
                    <a:ext uri="{9D8B030D-6E8A-4147-A177-3AD203B41FA5}">
                      <a16:colId xmlns:a16="http://schemas.microsoft.com/office/drawing/2014/main" val="3263685958"/>
                    </a:ext>
                  </a:extLst>
                </a:gridCol>
              </a:tblGrid>
              <a:tr h="288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heating_system_type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308880"/>
                  </a:ext>
                </a:extLst>
              </a:tr>
              <a:tr h="2885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heating system exists.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1058682"/>
                  </a:ext>
                </a:extLst>
              </a:tr>
              <a:tr h="8655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HEAT_PUMP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Specifies that heat is provided by heat pump that is a reversible vapor compression cycle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1980399"/>
                  </a:ext>
                </a:extLst>
              </a:tr>
              <a:tr h="577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RESISTANCE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Specifies that heat is provided by an electric resistance heating coil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6035265"/>
                  </a:ext>
                </a:extLst>
              </a:tr>
              <a:tr h="577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Specifies that heat is provided by a gas-powered furnace or boiler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8489202"/>
                  </a:ext>
                </a:extLst>
              </a:tr>
              <a:tr h="6924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Default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When </a:t>
                      </a:r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heating_system_type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 not set, it is assumed that the heating system of the house is HEAT_PUMP.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094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7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53341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Residential Module</a:t>
            </a:r>
          </a:p>
          <a:p>
            <a:pPr lvl="1"/>
            <a:r>
              <a:rPr lang="en-US" sz="1800" dirty="0" smtClean="0"/>
              <a:t>House Object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38552" y="1375065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sp>
        <p:nvSpPr>
          <p:cNvPr id="6" name="AutoShape 2" descr="https://3.bp.blogspot.com/-6Va4OBf1LZQ/WtTpwvE-GmI/AAAAAAAADSM/Spxkgj5GCSwW8oBaxZJ-84IZ5Ndge1bLgCPcBGAYYCw/s1600/voltage-regula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Power system voltage regula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4272" y="1305382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600" dirty="0" err="1" smtClean="0"/>
              <a:t>cooling_system_type</a:t>
            </a:r>
            <a:r>
              <a:rPr lang="en-US" altLang="en-US" sz="1600" dirty="0" smtClean="0"/>
              <a:t>: Cooling system in house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214886"/>
              </p:ext>
            </p:extLst>
          </p:nvPr>
        </p:nvGraphicFramePr>
        <p:xfrm>
          <a:off x="1371600" y="1892601"/>
          <a:ext cx="6400800" cy="331035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21454">
                  <a:extLst>
                    <a:ext uri="{9D8B030D-6E8A-4147-A177-3AD203B41FA5}">
                      <a16:colId xmlns:a16="http://schemas.microsoft.com/office/drawing/2014/main" val="356185644"/>
                    </a:ext>
                  </a:extLst>
                </a:gridCol>
                <a:gridCol w="4179346">
                  <a:extLst>
                    <a:ext uri="{9D8B030D-6E8A-4147-A177-3AD203B41FA5}">
                      <a16:colId xmlns:a16="http://schemas.microsoft.com/office/drawing/2014/main" val="276004612"/>
                    </a:ext>
                  </a:extLst>
                </a:gridCol>
              </a:tblGrid>
              <a:tr h="4818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cooling_system_type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9292712"/>
                  </a:ext>
                </a:extLst>
              </a:tr>
              <a:tr h="305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air-conditioning provided.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3426167"/>
                  </a:ext>
                </a:extLst>
              </a:tr>
              <a:tr h="16600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Forced-air vapor-compression cooling, representing either a central air conditioner or a window/wall unit that cycles on and off to maintain </a:t>
                      </a:r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air_temperature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below the cooling thermostat 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 point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6856720"/>
                  </a:ext>
                </a:extLst>
              </a:tr>
              <a:tr h="3787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HEAT_PUMP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used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4301737"/>
                  </a:ext>
                </a:extLst>
              </a:tr>
              <a:tr h="4847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Deafult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If 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cooling_system_type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 set, it is assumed to be NONE.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165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7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53341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Residential Module</a:t>
            </a:r>
          </a:p>
          <a:p>
            <a:pPr lvl="1"/>
            <a:r>
              <a:rPr lang="en-US" sz="1800" dirty="0" smtClean="0"/>
              <a:t>House Object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38552" y="1375065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sp>
        <p:nvSpPr>
          <p:cNvPr id="6" name="AutoShape 2" descr="https://3.bp.blogspot.com/-6Va4OBf1LZQ/WtTpwvE-GmI/AAAAAAAADSM/Spxkgj5GCSwW8oBaxZJ-84IZ5Ndge1bLgCPcBGAYYCw/s1600/voltage-regula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Power system voltage regula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4272" y="1305382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600" dirty="0" err="1" smtClean="0"/>
              <a:t>auxiliary_system_type</a:t>
            </a:r>
            <a:r>
              <a:rPr lang="zh-CN" altLang="en-US" sz="1600" dirty="0"/>
              <a:t>：</a:t>
            </a:r>
            <a:r>
              <a:rPr lang="en-US" altLang="en-US" sz="1600" dirty="0" smtClean="0"/>
              <a:t>specify </a:t>
            </a:r>
            <a:r>
              <a:rPr lang="en-US" altLang="en-US" sz="1600" dirty="0"/>
              <a:t>auxiliary heat for heat pump </a:t>
            </a:r>
            <a:r>
              <a:rPr lang="en-US" altLang="en-US" sz="1600" dirty="0" err="1"/>
              <a:t>heating_system_type</a:t>
            </a:r>
            <a:r>
              <a:rPr lang="en-US" altLang="en-US" sz="1600" dirty="0"/>
              <a:t>.</a:t>
            </a:r>
            <a:endParaRPr lang="en-US" altLang="en-US" sz="1600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47800" y="1896438"/>
          <a:ext cx="6019800" cy="32925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89225">
                  <a:extLst>
                    <a:ext uri="{9D8B030D-6E8A-4147-A177-3AD203B41FA5}">
                      <a16:colId xmlns:a16="http://schemas.microsoft.com/office/drawing/2014/main" val="3250783568"/>
                    </a:ext>
                  </a:extLst>
                </a:gridCol>
                <a:gridCol w="3930575">
                  <a:extLst>
                    <a:ext uri="{9D8B030D-6E8A-4147-A177-3AD203B41FA5}">
                      <a16:colId xmlns:a16="http://schemas.microsoft.com/office/drawing/2014/main" val="2790190005"/>
                    </a:ext>
                  </a:extLst>
                </a:gridCol>
              </a:tblGrid>
              <a:tr h="6125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cooling_system_type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0050275"/>
                  </a:ext>
                </a:extLst>
              </a:tr>
              <a:tr h="3878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air-conditioning provided.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6364436"/>
                  </a:ext>
                </a:extLst>
              </a:tr>
              <a:tr h="1810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Forced-air vapor-compression cooling, representing either a central air conditioner or a window/wall unit that cycles on and off to maintain </a:t>
                      </a:r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air_temperature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below the cooling thermostat </a:t>
                      </a:r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 point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7092362"/>
                  </a:ext>
                </a:extLst>
              </a:tr>
              <a:tr h="48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HEAT_PUMP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used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2656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3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53341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Residential Module</a:t>
            </a:r>
          </a:p>
          <a:p>
            <a:pPr lvl="1"/>
            <a:r>
              <a:rPr lang="en-US" sz="1800" dirty="0" smtClean="0"/>
              <a:t>House Object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38552" y="1375065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sp>
        <p:nvSpPr>
          <p:cNvPr id="6" name="AutoShape 2" descr="https://3.bp.blogspot.com/-6Va4OBf1LZQ/WtTpwvE-GmI/AAAAAAAADSM/Spxkgj5GCSwW8oBaxZJ-84IZ5Ndge1bLgCPcBGAYYCw/s1600/voltage-regula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Power system voltage regula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1740" y="1252633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600" dirty="0" smtClean="0"/>
              <a:t>Primary Inputs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13619"/>
            <a:ext cx="753427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7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13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53341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Residential Module</a:t>
            </a:r>
          </a:p>
          <a:p>
            <a:pPr lvl="1"/>
            <a:r>
              <a:rPr lang="en-US" sz="1800" dirty="0" smtClean="0"/>
              <a:t>House Object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38552" y="1375065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sp>
        <p:nvSpPr>
          <p:cNvPr id="6" name="AutoShape 2" descr="https://3.bp.blogspot.com/-6Va4OBf1LZQ/WtTpwvE-GmI/AAAAAAAADSM/Spxkgj5GCSwW8oBaxZJ-84IZ5Ndge1bLgCPcBGAYYCw/s1600/voltage-regula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Power system voltage regula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1740" y="1252633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600" dirty="0" smtClean="0"/>
              <a:t>Primary Inputs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01251"/>
            <a:ext cx="7295489" cy="432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661219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Residential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ZIP load Object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38552" y="1375065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88541" y="3170092"/>
            <a:ext cx="769825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Where:</a:t>
            </a:r>
          </a:p>
          <a:p>
            <a:r>
              <a:rPr lang="en-US" sz="1400" i="1" dirty="0" smtClean="0"/>
              <a:t>Pi</a:t>
            </a:r>
            <a:r>
              <a:rPr lang="en-US" sz="1400" dirty="0" smtClean="0"/>
              <a:t>: Real power consumption of </a:t>
            </a:r>
            <a:r>
              <a:rPr lang="en-US" sz="1400" dirty="0" err="1" smtClean="0"/>
              <a:t>ith</a:t>
            </a:r>
            <a:r>
              <a:rPr lang="en-US" sz="1400" dirty="0" smtClean="0"/>
              <a:t> load; </a:t>
            </a:r>
            <a:r>
              <a:rPr lang="en-US" sz="1400" i="1" dirty="0" smtClean="0"/>
              <a:t>Qi</a:t>
            </a:r>
            <a:r>
              <a:rPr lang="en-US" sz="1400" dirty="0" smtClean="0"/>
              <a:t>: Reactive power consumption of </a:t>
            </a:r>
            <a:r>
              <a:rPr lang="en-US" sz="1400" dirty="0" err="1" smtClean="0"/>
              <a:t>ith</a:t>
            </a:r>
            <a:r>
              <a:rPr lang="en-US" sz="1400" dirty="0" smtClean="0"/>
              <a:t> load.</a:t>
            </a:r>
          </a:p>
          <a:p>
            <a:r>
              <a:rPr lang="en-US" sz="1400" i="1" dirty="0" err="1" smtClean="0"/>
              <a:t>Va</a:t>
            </a:r>
            <a:r>
              <a:rPr lang="en-US" sz="1400" dirty="0" smtClean="0"/>
              <a:t>: Actual terminal voltage; </a:t>
            </a:r>
            <a:r>
              <a:rPr lang="en-US" sz="1400" i="1" dirty="0" err="1" smtClean="0"/>
              <a:t>Vn</a:t>
            </a:r>
            <a:r>
              <a:rPr lang="en-US" sz="1400" dirty="0" smtClean="0"/>
              <a:t>: Nominal terminal voltage</a:t>
            </a:r>
          </a:p>
          <a:p>
            <a:r>
              <a:rPr lang="en-US" sz="1400" i="1" dirty="0" smtClean="0"/>
              <a:t>Sn</a:t>
            </a:r>
            <a:r>
              <a:rPr lang="en-US" sz="1400" dirty="0" smtClean="0"/>
              <a:t>: Apparent Power Consumption at nominal voltage;  </a:t>
            </a:r>
            <a:r>
              <a:rPr lang="en-US" sz="1400" i="1" dirty="0" smtClean="0"/>
              <a:t>Z</a:t>
            </a:r>
            <a:r>
              <a:rPr lang="en-US" sz="1400" dirty="0" smtClean="0"/>
              <a:t>%: Percent of load that is constant impedance</a:t>
            </a:r>
          </a:p>
          <a:p>
            <a:r>
              <a:rPr lang="en-US" sz="1400" i="1" dirty="0" smtClean="0"/>
              <a:t>I</a:t>
            </a:r>
            <a:r>
              <a:rPr lang="en-US" sz="1400" dirty="0" smtClean="0"/>
              <a:t>%:Percent of load that is constant current;  </a:t>
            </a:r>
            <a:r>
              <a:rPr lang="en-US" sz="1400" i="1" dirty="0" smtClean="0"/>
              <a:t>P</a:t>
            </a:r>
            <a:r>
              <a:rPr lang="en-US" sz="1400" dirty="0" smtClean="0"/>
              <a:t>%:Percent of load that is constant power</a:t>
            </a:r>
          </a:p>
          <a:p>
            <a:r>
              <a:rPr lang="en-US" sz="1400" i="1" dirty="0" smtClean="0"/>
              <a:t>Z</a:t>
            </a:r>
            <a:r>
              <a:rPr lang="en-US" sz="1400" dirty="0" smtClean="0"/>
              <a:t>  :Phase angle of constant impedance fraction; </a:t>
            </a:r>
            <a:r>
              <a:rPr lang="en-US" sz="1400" i="1" dirty="0" smtClean="0"/>
              <a:t>I</a:t>
            </a:r>
            <a:r>
              <a:rPr lang="en-US" sz="1400" dirty="0" smtClean="0"/>
              <a:t>   :Phase </a:t>
            </a:r>
            <a:r>
              <a:rPr lang="en-US" sz="1400" dirty="0"/>
              <a:t>angle of constant </a:t>
            </a:r>
            <a:r>
              <a:rPr lang="en-US" sz="1400" dirty="0" smtClean="0"/>
              <a:t>current </a:t>
            </a:r>
            <a:r>
              <a:rPr lang="en-US" sz="1400" dirty="0"/>
              <a:t>fraction</a:t>
            </a:r>
            <a:r>
              <a:rPr lang="en-US" sz="1400" dirty="0" smtClean="0"/>
              <a:t>.</a:t>
            </a:r>
          </a:p>
          <a:p>
            <a:r>
              <a:rPr lang="en-US" sz="1400" i="1" dirty="0" smtClean="0"/>
              <a:t>P</a:t>
            </a:r>
            <a:r>
              <a:rPr lang="en-US" sz="1400" dirty="0" smtClean="0"/>
              <a:t>  :Phase </a:t>
            </a:r>
            <a:r>
              <a:rPr lang="en-US" sz="1400" dirty="0"/>
              <a:t>angle of constant </a:t>
            </a:r>
            <a:r>
              <a:rPr lang="en-US" sz="1400" dirty="0" smtClean="0"/>
              <a:t>power </a:t>
            </a:r>
            <a:r>
              <a:rPr lang="en-US" sz="1400" dirty="0"/>
              <a:t>fraction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object </a:t>
            </a:r>
            <a:r>
              <a:rPr lang="en-US" sz="1400" dirty="0" err="1"/>
              <a:t>ZIPload</a:t>
            </a:r>
            <a:r>
              <a:rPr lang="en-US" sz="1400" dirty="0"/>
              <a:t> {</a:t>
            </a:r>
          </a:p>
          <a:p>
            <a:r>
              <a:rPr lang="en-US" sz="1400" dirty="0"/>
              <a:t>          name </a:t>
            </a:r>
            <a:r>
              <a:rPr lang="en-US" sz="1400" dirty="0" smtClean="0"/>
              <a:t>house1_load; parent </a:t>
            </a:r>
            <a:r>
              <a:rPr lang="en-US" sz="1400" dirty="0"/>
              <a:t>house1;</a:t>
            </a:r>
          </a:p>
          <a:p>
            <a:r>
              <a:rPr lang="en-US" sz="1400" dirty="0"/>
              <a:t>          </a:t>
            </a:r>
            <a:r>
              <a:rPr lang="en-US" sz="1400" dirty="0" err="1"/>
              <a:t>base_power</a:t>
            </a:r>
            <a:r>
              <a:rPr lang="en-US" sz="1400" dirty="0"/>
              <a:t> </a:t>
            </a:r>
            <a:r>
              <a:rPr lang="en-US" sz="1400" dirty="0" err="1" smtClean="0"/>
              <a:t>responsive_loads</a:t>
            </a:r>
            <a:r>
              <a:rPr lang="en-US" sz="1400" dirty="0" smtClean="0"/>
              <a:t>*1.06; </a:t>
            </a:r>
            <a:r>
              <a:rPr lang="en-US" sz="1400" dirty="0" err="1" smtClean="0"/>
              <a:t>heatgain_fraction</a:t>
            </a:r>
            <a:r>
              <a:rPr lang="en-US" sz="1400" dirty="0" smtClean="0"/>
              <a:t> </a:t>
            </a:r>
            <a:r>
              <a:rPr lang="en-US" sz="1400" dirty="0"/>
              <a:t>0.90;</a:t>
            </a:r>
          </a:p>
          <a:p>
            <a:r>
              <a:rPr lang="en-US" sz="1400" dirty="0"/>
              <a:t>          </a:t>
            </a:r>
            <a:r>
              <a:rPr lang="en-US" sz="1400" dirty="0" err="1"/>
              <a:t>power_pf</a:t>
            </a:r>
            <a:r>
              <a:rPr lang="en-US" sz="1400" dirty="0"/>
              <a:t> </a:t>
            </a:r>
            <a:r>
              <a:rPr lang="en-US" sz="1400" dirty="0" smtClean="0"/>
              <a:t>1.0;current_pf 1.0;impedance_pf </a:t>
            </a:r>
            <a:r>
              <a:rPr lang="en-US" sz="1400" dirty="0"/>
              <a:t>1.0;</a:t>
            </a:r>
          </a:p>
          <a:p>
            <a:r>
              <a:rPr lang="en-US" sz="1400" dirty="0"/>
              <a:t>          </a:t>
            </a:r>
            <a:r>
              <a:rPr lang="en-US" sz="1400" dirty="0" err="1"/>
              <a:t>impedance_fraction</a:t>
            </a:r>
            <a:r>
              <a:rPr lang="en-US" sz="1400" dirty="0"/>
              <a:t> </a:t>
            </a:r>
            <a:r>
              <a:rPr lang="en-US" sz="1400" dirty="0" smtClean="0"/>
              <a:t>0.20;current_fraction 0.40;power_fraction </a:t>
            </a:r>
            <a:r>
              <a:rPr lang="en-US" sz="1400" dirty="0"/>
              <a:t>0.40;</a:t>
            </a:r>
          </a:p>
          <a:p>
            <a:r>
              <a:rPr lang="en-US" sz="1400" dirty="0"/>
              <a:t>    };</a:t>
            </a:r>
          </a:p>
        </p:txBody>
      </p:sp>
      <p:sp>
        <p:nvSpPr>
          <p:cNvPr id="6" name="AutoShape 2" descr="https://3.bp.blogspot.com/-6Va4OBf1LZQ/WtTpwvE-GmI/AAAAAAAADSM/Spxkgj5GCSwW8oBaxZJ-84IZ5Ndge1bLgCPcBGAYYCw/s1600/voltage-regulat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Power system voltage regulato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0600" y="1307170"/>
            <a:ext cx="74676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600" dirty="0" smtClean="0"/>
              <a:t>It contains a classic ZIP load model (constant impedance, current, and power)</a:t>
            </a:r>
          </a:p>
          <a:p>
            <a:pPr marL="285750" indent="-285750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en-US" sz="1600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587203"/>
              </p:ext>
            </p:extLst>
          </p:nvPr>
        </p:nvGraphicFramePr>
        <p:xfrm>
          <a:off x="1676400" y="1709503"/>
          <a:ext cx="5502223" cy="1348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74" name="Equation" r:id="rId4" imgW="4457520" imgH="1091880" progId="Equation.DSMT4">
                  <p:embed/>
                </p:oleObj>
              </mc:Choice>
              <mc:Fallback>
                <p:oleObj name="Equation" r:id="rId4" imgW="4457520" imgH="1091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6400" y="1709503"/>
                        <a:ext cx="5502223" cy="1348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520930"/>
              </p:ext>
            </p:extLst>
          </p:nvPr>
        </p:nvGraphicFramePr>
        <p:xfrm>
          <a:off x="1168400" y="4343400"/>
          <a:ext cx="1270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75" name="Equation" r:id="rId6" imgW="126720" imgH="177480" progId="Equation.DSMT4">
                  <p:embed/>
                </p:oleObj>
              </mc:Choice>
              <mc:Fallback>
                <p:oleObj name="Equation" r:id="rId6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68400" y="4343400"/>
                        <a:ext cx="1270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864853"/>
              </p:ext>
            </p:extLst>
          </p:nvPr>
        </p:nvGraphicFramePr>
        <p:xfrm>
          <a:off x="1143000" y="4572000"/>
          <a:ext cx="1270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76" name="Equation" r:id="rId8" imgW="126720" imgH="177480" progId="Equation.DSMT4">
                  <p:embed/>
                </p:oleObj>
              </mc:Choice>
              <mc:Fallback>
                <p:oleObj name="Equation" r:id="rId8" imgW="12672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43000" y="4572000"/>
                        <a:ext cx="1270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698649"/>
              </p:ext>
            </p:extLst>
          </p:nvPr>
        </p:nvGraphicFramePr>
        <p:xfrm>
          <a:off x="4572000" y="4350143"/>
          <a:ext cx="1270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77" name="Equation" r:id="rId10" imgW="126720" imgH="177480" progId="Equation.DSMT4">
                  <p:embed/>
                </p:oleObj>
              </mc:Choice>
              <mc:Fallback>
                <p:oleObj name="Equation" r:id="rId10" imgW="12672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0" y="4350143"/>
                        <a:ext cx="1270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9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264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259" y="673655"/>
            <a:ext cx="744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Generator Module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199" y="1042987"/>
            <a:ext cx="8153401" cy="426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Classes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battery </a:t>
            </a:r>
            <a:r>
              <a:rPr lang="en-US" sz="1600" dirty="0"/>
              <a:t>– battery </a:t>
            </a:r>
            <a:r>
              <a:rPr lang="en-US" sz="1600" dirty="0" smtClean="0"/>
              <a:t>model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 err="1" smtClean="0"/>
              <a:t>diesel_dg</a:t>
            </a:r>
            <a:r>
              <a:rPr lang="en-US" sz="1600" dirty="0" smtClean="0"/>
              <a:t> </a:t>
            </a:r>
            <a:r>
              <a:rPr lang="en-US" sz="1600" dirty="0"/>
              <a:t>–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PQ_CONSTANT mode </a:t>
            </a:r>
            <a:r>
              <a:rPr lang="en-US" sz="1600" dirty="0" err="1"/>
              <a:t>diesel_dg</a:t>
            </a:r>
            <a:r>
              <a:rPr lang="en-US" sz="1600" dirty="0"/>
              <a:t> – The </a:t>
            </a:r>
            <a:r>
              <a:rPr lang="en-US" sz="1600" dirty="0" err="1"/>
              <a:t>diesel_dg</a:t>
            </a:r>
            <a:r>
              <a:rPr lang="en-US" sz="1600" dirty="0"/>
              <a:t> with predefined P and Q output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 err="1"/>
              <a:t>dc_dc_converter</a:t>
            </a:r>
            <a:r>
              <a:rPr lang="en-US" sz="1600" dirty="0"/>
              <a:t> –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 err="1"/>
              <a:t>energy_storage</a:t>
            </a:r>
            <a:r>
              <a:rPr lang="en-US" sz="1600" dirty="0"/>
              <a:t> –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inverter – converts DC (solar, battery, etc.) to </a:t>
            </a:r>
            <a:r>
              <a:rPr lang="en-US" sz="1600" dirty="0" smtClean="0"/>
              <a:t>AC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Droop </a:t>
            </a:r>
            <a:r>
              <a:rPr lang="en-US" sz="1600" dirty="0"/>
              <a:t>inverter – The inverter with droop mode </a:t>
            </a:r>
            <a:r>
              <a:rPr lang="en-US" sz="1600" dirty="0" smtClean="0"/>
              <a:t>enabled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 smtClean="0"/>
              <a:t>Voltage </a:t>
            </a:r>
            <a:r>
              <a:rPr lang="en-US" sz="1600" dirty="0"/>
              <a:t>source inverter (VSI) – The isochronous mode and droop mode VSI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 err="1"/>
              <a:t>microturbine</a:t>
            </a:r>
            <a:r>
              <a:rPr lang="en-US" sz="1600" dirty="0"/>
              <a:t> –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 err="1"/>
              <a:t>power_electronics</a:t>
            </a:r>
            <a:r>
              <a:rPr lang="en-US" sz="1600" dirty="0"/>
              <a:t> –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rectifier –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solar – solar panel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 err="1"/>
              <a:t>windturb_dg</a:t>
            </a:r>
            <a:r>
              <a:rPr lang="en-US" sz="1600" dirty="0"/>
              <a:t> –</a:t>
            </a:r>
          </a:p>
        </p:txBody>
      </p:sp>
    </p:spTree>
    <p:extLst>
      <p:ext uri="{BB962C8B-B14F-4D97-AF65-F5344CB8AC3E}">
        <p14:creationId xmlns:p14="http://schemas.microsoft.com/office/powerpoint/2010/main" val="200686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259" y="673655"/>
            <a:ext cx="744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Generator Module</a:t>
            </a:r>
          </a:p>
        </p:txBody>
      </p:sp>
      <p:pic>
        <p:nvPicPr>
          <p:cNvPr id="8" name="Picture 2" descr="http://t1.gstatic.com/images?q=tbn:ANd9GcS7Bf3m6Up4EiW_0-dWI0eFHCkjM1GdRk0EgVkcEj0k7kofcWj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2" y="2124321"/>
            <a:ext cx="2561294" cy="18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63741" y="4093112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Photovoltaic</a:t>
            </a:r>
          </a:p>
        </p:txBody>
      </p:sp>
      <p:pic>
        <p:nvPicPr>
          <p:cNvPr id="11" name="Picture 4" descr="http://t2.gstatic.com/images?q=tbn:ANd9GcQSWwsyewfoJbaQXApCjcemc_83gtx9mpNt0hEbKWjdTgJGhQk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2" y="3100495"/>
            <a:ext cx="2299834" cy="198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3374949" y="5029200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en-US" altLang="en-US" dirty="0"/>
              <a:t> </a:t>
            </a:r>
          </a:p>
        </p:txBody>
      </p:sp>
      <p:sp>
        <p:nvSpPr>
          <p:cNvPr id="6" name="AutoShape 2" descr="Image result for stor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r="33552"/>
          <a:stretch/>
        </p:blipFill>
        <p:spPr>
          <a:xfrm>
            <a:off x="6026789" y="1941731"/>
            <a:ext cx="2458776" cy="1994739"/>
          </a:xfrm>
          <a:prstGeom prst="rect">
            <a:avLst/>
          </a:prstGeom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6233432" y="3996001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2249" y="1104152"/>
            <a:ext cx="7357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Designed to model distributed energy resource (DER). Sometimes also referred as distributed generation.</a:t>
            </a:r>
          </a:p>
        </p:txBody>
      </p:sp>
    </p:spTree>
    <p:extLst>
      <p:ext uri="{BB962C8B-B14F-4D97-AF65-F5344CB8AC3E}">
        <p14:creationId xmlns:p14="http://schemas.microsoft.com/office/powerpoint/2010/main" val="70485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73655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Generator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Solar Object</a:t>
            </a:r>
          </a:p>
        </p:txBody>
      </p:sp>
      <p:sp>
        <p:nvSpPr>
          <p:cNvPr id="6" name="AutoShape 2" descr="Image result for stor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00200"/>
            <a:ext cx="1524000" cy="1524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841241"/>
            <a:ext cx="1846985" cy="1028700"/>
          </a:xfrm>
          <a:prstGeom prst="rect">
            <a:avLst/>
          </a:prstGeom>
        </p:spPr>
      </p:pic>
      <p:sp>
        <p:nvSpPr>
          <p:cNvPr id="20" name="AutoShape 2" descr="Image result for power system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Image result for power system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358" y="1062692"/>
            <a:ext cx="1648506" cy="2077284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 bwMode="auto">
          <a:xfrm>
            <a:off x="2732285" y="2286000"/>
            <a:ext cx="457200" cy="3048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>
            <a:off x="5515500" y="2260600"/>
            <a:ext cx="457200" cy="3048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52946" y="194749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DC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5480539" y="19166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AC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1447800" y="3276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Solar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3773959" y="320653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Inverter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6679111" y="3276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Grid</a:t>
            </a:r>
            <a:endParaRPr lang="en-US" sz="1800" dirty="0"/>
          </a:p>
        </p:txBody>
      </p:sp>
      <p:sp>
        <p:nvSpPr>
          <p:cNvPr id="33" name="Rectangle 32"/>
          <p:cNvSpPr/>
          <p:nvPr/>
        </p:nvSpPr>
        <p:spPr>
          <a:xfrm>
            <a:off x="990600" y="4182884"/>
            <a:ext cx="7501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Solar object must </a:t>
            </a:r>
            <a:r>
              <a:rPr lang="en-US" sz="1800" dirty="0"/>
              <a:t>have inverter as its parent. </a:t>
            </a:r>
            <a:endParaRPr lang="en-US" sz="1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DC </a:t>
            </a:r>
            <a:r>
              <a:rPr lang="en-US" sz="1800" dirty="0"/>
              <a:t>networks are not currently supported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Power flow sees it as a current injection and negative load</a:t>
            </a:r>
          </a:p>
        </p:txBody>
      </p:sp>
    </p:spTree>
    <p:extLst>
      <p:ext uri="{BB962C8B-B14F-4D97-AF65-F5344CB8AC3E}">
        <p14:creationId xmlns:p14="http://schemas.microsoft.com/office/powerpoint/2010/main" val="5473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73655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Generator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Solar Object</a:t>
            </a:r>
          </a:p>
        </p:txBody>
      </p:sp>
      <p:sp>
        <p:nvSpPr>
          <p:cNvPr id="6" name="AutoShape 2" descr="Image result for stor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" descr="Image result for power system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Image result for power system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4400" y="1556422"/>
            <a:ext cx="3810000" cy="295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1800" dirty="0"/>
              <a:t>Fixed axis PV object implemented in version 2.3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1800" dirty="0"/>
              <a:t>Needed for most of the residential PV simulation or analysis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1800" dirty="0"/>
              <a:t>User can specify the tilt needed or select a default which is often the latitude of the region selected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5029200" y="164516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object solar {</a:t>
            </a:r>
          </a:p>
          <a:p>
            <a:r>
              <a:rPr lang="en-US" sz="1800" dirty="0"/>
              <a:t>	name </a:t>
            </a:r>
            <a:r>
              <a:rPr lang="en-US" sz="1800" dirty="0" err="1"/>
              <a:t>trip_solar</a:t>
            </a:r>
            <a:r>
              <a:rPr lang="en-US" sz="1800" dirty="0"/>
              <a:t>;</a:t>
            </a:r>
          </a:p>
          <a:p>
            <a:r>
              <a:rPr lang="en-US" sz="1800" dirty="0"/>
              <a:t>	phases AS;</a:t>
            </a:r>
          </a:p>
          <a:p>
            <a:r>
              <a:rPr lang="en-US" sz="1800" dirty="0"/>
              <a:t>	parent </a:t>
            </a:r>
            <a:r>
              <a:rPr lang="en-US" sz="1800" dirty="0" err="1"/>
              <a:t>trip_inv</a:t>
            </a:r>
            <a:r>
              <a:rPr lang="en-US" sz="1800" dirty="0"/>
              <a:t>;</a:t>
            </a:r>
          </a:p>
          <a:p>
            <a:r>
              <a:rPr lang="en-US" sz="1800" dirty="0"/>
              <a:t>	area 29.6296 m^2;</a:t>
            </a:r>
          </a:p>
          <a:p>
            <a:r>
              <a:rPr lang="en-US" sz="1800" dirty="0"/>
              <a:t>	</a:t>
            </a:r>
            <a:r>
              <a:rPr lang="en-US" sz="1800" dirty="0" err="1"/>
              <a:t>tilt_angle</a:t>
            </a:r>
            <a:r>
              <a:rPr lang="en-US" sz="1800" dirty="0"/>
              <a:t> 50.0;</a:t>
            </a:r>
          </a:p>
          <a:p>
            <a:r>
              <a:rPr lang="en-US" sz="1800" dirty="0"/>
              <a:t>	efficiency 0.135;</a:t>
            </a:r>
          </a:p>
          <a:p>
            <a:r>
              <a:rPr lang="en-US" sz="1800" dirty="0"/>
              <a:t>	</a:t>
            </a:r>
            <a:r>
              <a:rPr lang="en-US" sz="1800" dirty="0" err="1"/>
              <a:t>orientation_azimuth</a:t>
            </a:r>
            <a:r>
              <a:rPr lang="en-US" sz="1800" dirty="0"/>
              <a:t> 25.0;</a:t>
            </a:r>
          </a:p>
          <a:p>
            <a:r>
              <a:rPr lang="en-US" sz="1800" dirty="0"/>
              <a:t>	orientation FIXED_AXIS;</a:t>
            </a:r>
          </a:p>
          <a:p>
            <a:r>
              <a:rPr lang="en-US" sz="1800" dirty="0"/>
              <a:t>	};</a:t>
            </a:r>
          </a:p>
        </p:txBody>
      </p:sp>
    </p:spTree>
    <p:extLst>
      <p:ext uri="{BB962C8B-B14F-4D97-AF65-F5344CB8AC3E}">
        <p14:creationId xmlns:p14="http://schemas.microsoft.com/office/powerpoint/2010/main" val="258552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73655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Generator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Inverter Object</a:t>
            </a:r>
          </a:p>
        </p:txBody>
      </p:sp>
      <p:sp>
        <p:nvSpPr>
          <p:cNvPr id="6" name="AutoShape 2" descr="Image result for stor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" descr="Image result for power system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Image result for power system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4400" y="1356712"/>
            <a:ext cx="38100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1800" dirty="0" smtClean="0"/>
              <a:t>It converts </a:t>
            </a:r>
            <a:r>
              <a:rPr lang="en-US" altLang="en-US" sz="1800" dirty="0"/>
              <a:t>DC power to AC power </a:t>
            </a:r>
            <a:endParaRPr lang="en-US" altLang="en-US" sz="1800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1800" dirty="0" smtClean="0"/>
              <a:t>All </a:t>
            </a:r>
            <a:r>
              <a:rPr lang="en-US" altLang="en-US" sz="1800" dirty="0"/>
              <a:t>the dc power generating distributed resources should have inverter as its parent object</a:t>
            </a:r>
            <a:r>
              <a:rPr lang="en-US" altLang="en-US" sz="1800" dirty="0" smtClean="0"/>
              <a:t>.</a:t>
            </a:r>
            <a:endParaRPr lang="en-US" altLang="en-US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1800" dirty="0"/>
              <a:t>Constant </a:t>
            </a:r>
            <a:r>
              <a:rPr lang="en-US" altLang="en-US" sz="1800" dirty="0" smtClean="0"/>
              <a:t>PF </a:t>
            </a:r>
            <a:r>
              <a:rPr lang="en-US" altLang="en-US" sz="1800" dirty="0"/>
              <a:t>mode allows the user to set any power factor to regulate the reactive power within the specified inverter </a:t>
            </a:r>
            <a:r>
              <a:rPr lang="en-US" altLang="en-US" sz="1800" dirty="0" smtClean="0"/>
              <a:t>rating.</a:t>
            </a:r>
            <a:endParaRPr lang="en-US" altLang="en-US" sz="1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5257800" y="131998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object </a:t>
            </a:r>
            <a:r>
              <a:rPr lang="en-US" sz="1800" dirty="0"/>
              <a:t>inverter {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   name inv_B_2_645;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   phases B</a:t>
            </a:r>
            <a:r>
              <a:rPr lang="en-US" sz="1800" dirty="0" smtClean="0"/>
              <a:t>S;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   </a:t>
            </a:r>
            <a:r>
              <a:rPr lang="en-US" sz="1800" dirty="0" err="1"/>
              <a:t>generator_mode</a:t>
            </a:r>
            <a:r>
              <a:rPr lang="en-US" sz="1800" dirty="0"/>
              <a:t> CONSTANT_PF;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   </a:t>
            </a:r>
            <a:r>
              <a:rPr lang="en-US" sz="1800" dirty="0" err="1"/>
              <a:t>generator_status</a:t>
            </a:r>
            <a:r>
              <a:rPr lang="en-US" sz="1800" dirty="0"/>
              <a:t> ONLINE;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   </a:t>
            </a:r>
            <a:r>
              <a:rPr lang="en-US" sz="1800" dirty="0" err="1"/>
              <a:t>inverter_type</a:t>
            </a:r>
            <a:r>
              <a:rPr lang="en-US" sz="1800" dirty="0"/>
              <a:t> PWM;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   </a:t>
            </a:r>
            <a:r>
              <a:rPr lang="en-US" sz="1800" dirty="0" err="1"/>
              <a:t>power_factor</a:t>
            </a:r>
            <a:r>
              <a:rPr lang="en-US" sz="1800" dirty="0"/>
              <a:t> 1.0;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      };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181600" y="3886200"/>
            <a:ext cx="2209800" cy="381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73655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Generator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Inverter Object</a:t>
            </a:r>
          </a:p>
        </p:txBody>
      </p:sp>
      <p:sp>
        <p:nvSpPr>
          <p:cNvPr id="6" name="AutoShape 2" descr="Image result for stor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" descr="Image result for power system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Image result for power system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942594"/>
              </p:ext>
            </p:extLst>
          </p:nvPr>
        </p:nvGraphicFramePr>
        <p:xfrm>
          <a:off x="1219200" y="1447800"/>
          <a:ext cx="6521970" cy="380999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307215">
                  <a:extLst>
                    <a:ext uri="{9D8B030D-6E8A-4147-A177-3AD203B41FA5}">
                      <a16:colId xmlns:a16="http://schemas.microsoft.com/office/drawing/2014/main" val="1311866573"/>
                    </a:ext>
                  </a:extLst>
                </a:gridCol>
                <a:gridCol w="4214755">
                  <a:extLst>
                    <a:ext uri="{9D8B030D-6E8A-4147-A177-3AD203B41FA5}">
                      <a16:colId xmlns:a16="http://schemas.microsoft.com/office/drawing/2014/main" val="2354858947"/>
                    </a:ext>
                  </a:extLst>
                </a:gridCol>
              </a:tblGrid>
              <a:tr h="325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Control mode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Description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8434389"/>
                  </a:ext>
                </a:extLst>
              </a:tr>
              <a:tr h="94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CONSTANT_PQ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Sets the output of the battery to the specified constant real and reactive power levels.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2454991"/>
                  </a:ext>
                </a:extLst>
              </a:tr>
              <a:tr h="6373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CONSTANT_PF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This is the default controller mode with the power factor set to unity.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1119666"/>
                  </a:ext>
                </a:extLst>
              </a:tr>
              <a:tr h="94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VOLT_VAR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Uses the reactive power capability of the inverter to regulate the voltage at the point of common coupling.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9081324"/>
                  </a:ext>
                </a:extLst>
              </a:tr>
              <a:tr h="94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LOAD_FOLLOWING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Allows the inverter to use the energy from the battery to regulate the load at a user-definable point on the feeder.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4234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6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73655"/>
            <a:ext cx="74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Generator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Solar-Inverter System </a:t>
            </a:r>
            <a:r>
              <a:rPr lang="en-US" altLang="zh-CN" sz="1800" dirty="0"/>
              <a:t>I</a:t>
            </a:r>
            <a:r>
              <a:rPr lang="en-US" altLang="zh-CN" sz="1800" dirty="0" smtClean="0"/>
              <a:t>mplementation</a:t>
            </a:r>
            <a:endParaRPr lang="en-US" sz="1800" dirty="0" smtClean="0"/>
          </a:p>
        </p:txBody>
      </p:sp>
      <p:sp>
        <p:nvSpPr>
          <p:cNvPr id="6" name="AutoShape 2" descr="Image result for stor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" descr="Image result for power system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Image result for power system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4400" y="1311519"/>
            <a:ext cx="7543800" cy="489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dirty="0" smtClean="0"/>
              <a:t>object </a:t>
            </a:r>
            <a:r>
              <a:rPr lang="en-US" altLang="en-US" sz="1800" dirty="0"/>
              <a:t>inverter {</a:t>
            </a:r>
          </a:p>
          <a:p>
            <a:r>
              <a:rPr lang="en-US" altLang="en-US" sz="1800" dirty="0"/>
              <a:t>       name inv_B_2_645;</a:t>
            </a:r>
          </a:p>
          <a:p>
            <a:r>
              <a:rPr lang="en-US" altLang="en-US" sz="1800" dirty="0"/>
              <a:t>       phases BS;</a:t>
            </a:r>
          </a:p>
          <a:p>
            <a:r>
              <a:rPr lang="en-US" altLang="en-US" sz="1800" dirty="0"/>
              <a:t>       </a:t>
            </a:r>
            <a:r>
              <a:rPr lang="en-US" altLang="en-US" sz="1800" dirty="0" err="1"/>
              <a:t>generator_mode</a:t>
            </a:r>
            <a:r>
              <a:rPr lang="en-US" altLang="en-US" sz="1800" dirty="0"/>
              <a:t> CONSTANT_PF;</a:t>
            </a:r>
          </a:p>
          <a:p>
            <a:r>
              <a:rPr lang="en-US" altLang="en-US" sz="1800" dirty="0"/>
              <a:t>       </a:t>
            </a:r>
            <a:r>
              <a:rPr lang="en-US" altLang="en-US" sz="1800" dirty="0" err="1"/>
              <a:t>generator_status</a:t>
            </a:r>
            <a:r>
              <a:rPr lang="en-US" altLang="en-US" sz="1800" dirty="0"/>
              <a:t> ONLINE;</a:t>
            </a:r>
          </a:p>
          <a:p>
            <a:r>
              <a:rPr lang="en-US" altLang="en-US" sz="1800" dirty="0"/>
              <a:t>       </a:t>
            </a:r>
            <a:r>
              <a:rPr lang="en-US" altLang="en-US" sz="1800" dirty="0" err="1"/>
              <a:t>inverter_type</a:t>
            </a:r>
            <a:r>
              <a:rPr lang="en-US" altLang="en-US" sz="1800" dirty="0"/>
              <a:t> PWM;</a:t>
            </a:r>
          </a:p>
          <a:p>
            <a:r>
              <a:rPr lang="en-US" altLang="en-US" sz="1800" dirty="0"/>
              <a:t>       </a:t>
            </a:r>
            <a:r>
              <a:rPr lang="en-US" altLang="en-US" sz="1800" dirty="0" err="1"/>
              <a:t>power_factor</a:t>
            </a:r>
            <a:r>
              <a:rPr lang="en-US" altLang="en-US" sz="1800" dirty="0"/>
              <a:t> 1.0;</a:t>
            </a:r>
          </a:p>
          <a:p>
            <a:r>
              <a:rPr lang="en-US" altLang="en-US" sz="1800" dirty="0"/>
              <a:t>object solar {</a:t>
            </a:r>
          </a:p>
          <a:p>
            <a:r>
              <a:rPr lang="en-US" altLang="en-US" sz="1800" dirty="0"/>
              <a:t>              name sol_inv_B_2_645;</a:t>
            </a:r>
          </a:p>
          <a:p>
            <a:r>
              <a:rPr lang="en-US" altLang="en-US" sz="1800" dirty="0"/>
              <a:t>             </a:t>
            </a:r>
            <a:r>
              <a:rPr lang="en-US" altLang="en-US" sz="1800" dirty="0" err="1"/>
              <a:t>generator_mode</a:t>
            </a:r>
            <a:r>
              <a:rPr lang="en-US" altLang="en-US" sz="1800" dirty="0"/>
              <a:t> SUPPLY_DRIVEN;</a:t>
            </a:r>
          </a:p>
          <a:p>
            <a:r>
              <a:rPr lang="en-US" altLang="en-US" sz="1800" dirty="0"/>
              <a:t>             </a:t>
            </a:r>
            <a:r>
              <a:rPr lang="en-US" altLang="en-US" sz="1800" dirty="0" err="1"/>
              <a:t>generator_status</a:t>
            </a:r>
            <a:r>
              <a:rPr lang="en-US" altLang="en-US" sz="1800" dirty="0"/>
              <a:t> ONLINE;</a:t>
            </a:r>
          </a:p>
          <a:p>
            <a:r>
              <a:rPr lang="en-US" altLang="en-US" sz="1800" dirty="0"/>
              <a:t>             </a:t>
            </a:r>
            <a:r>
              <a:rPr lang="en-US" altLang="en-US" sz="1800" dirty="0" err="1"/>
              <a:t>panel_type</a:t>
            </a:r>
            <a:r>
              <a:rPr lang="en-US" altLang="en-US" sz="1800" dirty="0"/>
              <a:t> SINGLE_CRYSTAL_SILICON;</a:t>
            </a:r>
          </a:p>
          <a:p>
            <a:r>
              <a:rPr lang="en-US" altLang="en-US" sz="1800" dirty="0"/>
              <a:t>             efficiency 0.2;</a:t>
            </a:r>
          </a:p>
          <a:p>
            <a:r>
              <a:rPr lang="en-US" altLang="en-US" sz="1800" dirty="0"/>
              <a:t>             area 450;</a:t>
            </a:r>
          </a:p>
          <a:p>
            <a:r>
              <a:rPr lang="en-US" altLang="en-US" sz="1800" dirty="0"/>
              <a:t>                  };</a:t>
            </a:r>
          </a:p>
          <a:p>
            <a:r>
              <a:rPr lang="en-US" altLang="en-US" sz="1800" dirty="0"/>
              <a:t>       }</a:t>
            </a:r>
            <a:endParaRPr lang="en-US" altLang="en-US" sz="1800" dirty="0" smtClean="0"/>
          </a:p>
          <a:p>
            <a:pPr>
              <a:lnSpc>
                <a:spcPct val="150000"/>
              </a:lnSpc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65651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9258" y="930275"/>
            <a:ext cx="7465541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/>
              <a:t>GridLAB</a:t>
            </a:r>
            <a:r>
              <a:rPr lang="en-US" sz="2000" dirty="0" smtClean="0"/>
              <a:t>-D Key Attributes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Open Source</a:t>
            </a:r>
          </a:p>
          <a:p>
            <a:pPr marL="12573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Code is readily available for inspection</a:t>
            </a:r>
          </a:p>
          <a:p>
            <a:pPr marL="12573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Correction or expansion </a:t>
            </a:r>
            <a:r>
              <a:rPr lang="en-US" sz="2000" dirty="0" smtClean="0"/>
              <a:t>of the code base </a:t>
            </a:r>
            <a:r>
              <a:rPr lang="en-US" sz="2000" dirty="0"/>
              <a:t>to meet the user’s particular need is possible</a:t>
            </a:r>
            <a:r>
              <a:rPr lang="en-US" sz="2000" dirty="0" smtClean="0"/>
              <a:t>.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Command-Line</a:t>
            </a:r>
          </a:p>
          <a:p>
            <a:pPr marL="12573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Pure command-line program</a:t>
            </a:r>
          </a:p>
          <a:p>
            <a:pPr marL="12573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No GUI for user</a:t>
            </a:r>
          </a:p>
          <a:p>
            <a:pPr marL="12573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Import commands into a system terminal or command line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015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700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1295400"/>
            <a:ext cx="7816699" cy="4062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259" y="673655"/>
            <a:ext cx="744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Tape Module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0" y="3894911"/>
            <a:ext cx="76567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smtClean="0"/>
              <a:t>The </a:t>
            </a:r>
            <a:r>
              <a:rPr lang="en-US" altLang="en-US" sz="1600" dirty="0"/>
              <a:t>tape module implements objects that can be used to establish and change the boundary condition on a model, and observes the properties of individual objects or the aggregate properties of a group of objects. </a:t>
            </a:r>
            <a:endParaRPr lang="en-US" altLang="en-US" sz="1600" dirty="0" smtClean="0"/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FF0000"/>
                </a:solidFill>
              </a:rPr>
              <a:t>Player</a:t>
            </a:r>
            <a:r>
              <a:rPr lang="en-US" altLang="en-US" sz="1600" dirty="0"/>
              <a:t> and </a:t>
            </a:r>
            <a:r>
              <a:rPr lang="en-US" altLang="en-US" sz="1600" b="1" dirty="0">
                <a:solidFill>
                  <a:srgbClr val="FF0000"/>
                </a:solidFill>
              </a:rPr>
              <a:t>shaper</a:t>
            </a:r>
            <a:r>
              <a:rPr lang="en-US" altLang="en-US" sz="1600" dirty="0"/>
              <a:t> tapes are used for updating the model at specified times from a </a:t>
            </a:r>
            <a:r>
              <a:rPr lang="en-US" altLang="en-US" sz="1600" dirty="0" smtClean="0"/>
              <a:t>file.</a:t>
            </a:r>
          </a:p>
          <a:p>
            <a:pPr marL="285750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solidFill>
                  <a:srgbClr val="FF0000"/>
                </a:solidFill>
              </a:rPr>
              <a:t>Recorder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and </a:t>
            </a:r>
            <a:r>
              <a:rPr lang="en-US" altLang="en-US" sz="1600" b="1" dirty="0">
                <a:solidFill>
                  <a:srgbClr val="FF0000"/>
                </a:solidFill>
              </a:rPr>
              <a:t>collector</a:t>
            </a:r>
            <a:r>
              <a:rPr lang="en-US" altLang="en-US" sz="1600" dirty="0"/>
              <a:t> tapes are used for collecting information from the model.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endParaRPr lang="en-US" alt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762000" y="1042987"/>
            <a:ext cx="735401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Classes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player </a:t>
            </a:r>
            <a:r>
              <a:rPr lang="en-US" sz="1600" dirty="0"/>
              <a:t>– Play data into the model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shaper – Generate pulsed or modulated data from averages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recorder – Record data to a </a:t>
            </a:r>
            <a:r>
              <a:rPr lang="en-US" sz="1600" dirty="0" smtClean="0"/>
              <a:t>stream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err="1" smtClean="0"/>
              <a:t>multi_recorder</a:t>
            </a:r>
            <a:r>
              <a:rPr lang="en-US" sz="1600" dirty="0" smtClean="0"/>
              <a:t> </a:t>
            </a:r>
            <a:r>
              <a:rPr lang="en-US" sz="1600" dirty="0"/>
              <a:t>– Record properties from multiple </a:t>
            </a:r>
            <a:r>
              <a:rPr lang="en-US" sz="1600" dirty="0" smtClean="0"/>
              <a:t>objects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err="1" smtClean="0"/>
              <a:t>group_recorder</a:t>
            </a:r>
            <a:r>
              <a:rPr lang="en-US" sz="1600" dirty="0" smtClean="0"/>
              <a:t> </a:t>
            </a:r>
            <a:r>
              <a:rPr lang="en-US" sz="1600" dirty="0"/>
              <a:t>– Records properties of objects designated by class type and group </a:t>
            </a:r>
            <a:r>
              <a:rPr lang="en-US" sz="1600" dirty="0" smtClean="0"/>
              <a:t>id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err="1" smtClean="0"/>
              <a:t>violation_recorder</a:t>
            </a:r>
            <a:r>
              <a:rPr lang="en-US" sz="1600" dirty="0" smtClean="0"/>
              <a:t> </a:t>
            </a:r>
            <a:r>
              <a:rPr lang="en-US" sz="1600" dirty="0"/>
              <a:t>– Records voltage and thermal limit violations as well as reverse flow through a substation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collector – Data aggregation recording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histogram – Property statistics</a:t>
            </a:r>
          </a:p>
        </p:txBody>
      </p:sp>
    </p:spTree>
    <p:extLst>
      <p:ext uri="{BB962C8B-B14F-4D97-AF65-F5344CB8AC3E}">
        <p14:creationId xmlns:p14="http://schemas.microsoft.com/office/powerpoint/2010/main" val="29072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673655"/>
            <a:ext cx="7443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Tape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Player Object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/>
            <a:r>
              <a:rPr lang="en-US" sz="1800" dirty="0" smtClean="0"/>
              <a:t>object </a:t>
            </a:r>
            <a:r>
              <a:rPr lang="en-US" sz="1800" dirty="0"/>
              <a:t>player {</a:t>
            </a:r>
          </a:p>
          <a:p>
            <a:pPr lvl="1"/>
            <a:r>
              <a:rPr lang="en-US" sz="1800" dirty="0"/>
              <a:t>  name player-name;</a:t>
            </a:r>
          </a:p>
          <a:p>
            <a:pPr lvl="1"/>
            <a:r>
              <a:rPr lang="en-US" sz="1800" dirty="0"/>
              <a:t>  parent target-object-name;</a:t>
            </a:r>
          </a:p>
          <a:p>
            <a:pPr lvl="1"/>
            <a:r>
              <a:rPr lang="en-US" sz="1800" dirty="0"/>
              <a:t>  property target-property-name;</a:t>
            </a:r>
          </a:p>
          <a:p>
            <a:pPr lvl="1"/>
            <a:r>
              <a:rPr lang="en-US" sz="1800" dirty="0"/>
              <a:t>  file output-file-name;</a:t>
            </a:r>
          </a:p>
          <a:p>
            <a:pPr lvl="1"/>
            <a:r>
              <a:rPr lang="en-US" sz="1800" dirty="0"/>
              <a:t>}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876800" y="14460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 object player {</a:t>
            </a:r>
          </a:p>
          <a:p>
            <a:r>
              <a:rPr lang="en-US" sz="1800" dirty="0"/>
              <a:t>       name </a:t>
            </a:r>
            <a:r>
              <a:rPr lang="en-US" sz="1800" dirty="0" smtClean="0"/>
              <a:t>player;</a:t>
            </a:r>
            <a:endParaRPr lang="en-US" sz="1800" dirty="0"/>
          </a:p>
          <a:p>
            <a:r>
              <a:rPr lang="en-US" sz="1800" dirty="0"/>
              <a:t>       </a:t>
            </a:r>
            <a:r>
              <a:rPr lang="en-US" sz="1800" dirty="0" smtClean="0"/>
              <a:t>parent house1;</a:t>
            </a:r>
            <a:endParaRPr lang="en-US" sz="1800" dirty="0"/>
          </a:p>
          <a:p>
            <a:r>
              <a:rPr lang="en-US" sz="1800" dirty="0"/>
              <a:t>       property </a:t>
            </a:r>
            <a:r>
              <a:rPr lang="en-US" sz="1800" dirty="0" err="1" smtClean="0"/>
              <a:t>cooling_setpoint</a:t>
            </a:r>
            <a:r>
              <a:rPr lang="en-US" sz="1800" dirty="0" smtClean="0"/>
              <a:t>;</a:t>
            </a:r>
            <a:endParaRPr lang="en-US" sz="1800" dirty="0"/>
          </a:p>
          <a:p>
            <a:r>
              <a:rPr lang="en-US" sz="1800" dirty="0"/>
              <a:t>       </a:t>
            </a:r>
            <a:r>
              <a:rPr lang="en-US" sz="1800" dirty="0" smtClean="0"/>
              <a:t>file “</a:t>
            </a:r>
            <a:r>
              <a:rPr lang="en-US" sz="1800" dirty="0" err="1" smtClean="0"/>
              <a:t>theat,csv</a:t>
            </a:r>
            <a:r>
              <a:rPr lang="en-US" sz="1800" dirty="0" smtClean="0"/>
              <a:t>”;</a:t>
            </a:r>
            <a:endParaRPr lang="en-US" sz="1800" dirty="0"/>
          </a:p>
          <a:p>
            <a:r>
              <a:rPr lang="en-US" sz="1800" dirty="0" smtClean="0"/>
              <a:t>}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914400" y="372995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/>
              <a:t>theat.csv:</a:t>
            </a:r>
          </a:p>
          <a:p>
            <a:r>
              <a:rPr lang="en-US" sz="1800" dirty="0" smtClean="0"/>
              <a:t>2019-01-01 0:00:00,75</a:t>
            </a:r>
            <a:endParaRPr lang="en-US" sz="1800" dirty="0"/>
          </a:p>
          <a:p>
            <a:r>
              <a:rPr lang="en-US" sz="1800" dirty="0"/>
              <a:t>+15h,60</a:t>
            </a:r>
          </a:p>
          <a:p>
            <a:r>
              <a:rPr lang="en-US" sz="1800" dirty="0"/>
              <a:t>+9h,75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169472" y="2104816"/>
            <a:ext cx="383059" cy="3048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283" y="3399372"/>
            <a:ext cx="3507376" cy="1793757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 bwMode="auto">
          <a:xfrm>
            <a:off x="3786413" y="4072739"/>
            <a:ext cx="383059" cy="257384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1200" y="5271982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From </a:t>
            </a:r>
            <a:r>
              <a:rPr lang="en-US" altLang="zh-CN" sz="1600" dirty="0" smtClean="0">
                <a:solidFill>
                  <a:srgbClr val="FF0000"/>
                </a:solidFill>
              </a:rPr>
              <a:t>0:00 </a:t>
            </a:r>
            <a:r>
              <a:rPr lang="en-US" altLang="zh-CN" sz="1600" dirty="0" smtClean="0"/>
              <a:t>to</a:t>
            </a:r>
            <a:r>
              <a:rPr lang="en-US" altLang="zh-CN" sz="1600" dirty="0" smtClean="0">
                <a:solidFill>
                  <a:srgbClr val="FF0000"/>
                </a:solidFill>
              </a:rPr>
              <a:t>15</a:t>
            </a:r>
            <a:r>
              <a:rPr lang="zh-CN" altLang="en-US" sz="1600" dirty="0" smtClean="0">
                <a:solidFill>
                  <a:srgbClr val="FF0000"/>
                </a:solidFill>
              </a:rPr>
              <a:t>：</a:t>
            </a:r>
            <a:r>
              <a:rPr lang="en-US" altLang="zh-CN" sz="1600" dirty="0" smtClean="0">
                <a:solidFill>
                  <a:srgbClr val="FF0000"/>
                </a:solidFill>
              </a:rPr>
              <a:t>00 </a:t>
            </a:r>
            <a:r>
              <a:rPr lang="en-US" altLang="zh-CN" sz="1600" dirty="0" smtClean="0"/>
              <a:t>the cooling set point of house1 is </a:t>
            </a:r>
            <a:r>
              <a:rPr lang="en-US" altLang="zh-CN" sz="1600" dirty="0" smtClean="0">
                <a:solidFill>
                  <a:srgbClr val="FF0000"/>
                </a:solidFill>
              </a:rPr>
              <a:t>75F</a:t>
            </a:r>
            <a:r>
              <a:rPr lang="en-US" altLang="zh-CN" sz="1600" dirty="0" smtClean="0"/>
              <a:t>,</a:t>
            </a:r>
          </a:p>
          <a:p>
            <a:r>
              <a:rPr lang="en-US" altLang="zh-CN" sz="1600" dirty="0" smtClean="0"/>
              <a:t>From </a:t>
            </a:r>
            <a:r>
              <a:rPr lang="en-US" altLang="zh-CN" sz="1600" dirty="0" smtClean="0">
                <a:solidFill>
                  <a:srgbClr val="FF0000"/>
                </a:solidFill>
              </a:rPr>
              <a:t>15:00</a:t>
            </a:r>
            <a:r>
              <a:rPr lang="en-US" altLang="zh-CN" sz="1600" dirty="0" smtClean="0"/>
              <a:t> to </a:t>
            </a:r>
            <a:r>
              <a:rPr lang="en-US" altLang="zh-CN" sz="1600" dirty="0" smtClean="0">
                <a:solidFill>
                  <a:srgbClr val="FF0000"/>
                </a:solidFill>
              </a:rPr>
              <a:t>24:00</a:t>
            </a:r>
            <a:r>
              <a:rPr lang="en-US" altLang="zh-CN" sz="1600" dirty="0" smtClean="0"/>
              <a:t> the cooling set point of house1 is </a:t>
            </a:r>
            <a:r>
              <a:rPr lang="en-US" altLang="zh-CN" sz="1600" dirty="0" smtClean="0">
                <a:solidFill>
                  <a:srgbClr val="FF0000"/>
                </a:solidFill>
              </a:rPr>
              <a:t>60F</a:t>
            </a:r>
            <a:r>
              <a:rPr lang="en-US" altLang="zh-CN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913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930275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Tape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800" dirty="0"/>
              <a:t>R</a:t>
            </a:r>
            <a:r>
              <a:rPr lang="en-US" altLang="zh-CN" sz="1800" dirty="0" smtClean="0"/>
              <a:t>ecord</a:t>
            </a:r>
            <a:r>
              <a:rPr lang="en-US" sz="1800" dirty="0" smtClean="0"/>
              <a:t>er Object</a:t>
            </a:r>
          </a:p>
          <a:p>
            <a:pPr lvl="1"/>
            <a:r>
              <a:rPr lang="en-US" sz="1800" dirty="0" smtClean="0"/>
              <a:t>object </a:t>
            </a:r>
            <a:r>
              <a:rPr lang="en-US" sz="1800" dirty="0"/>
              <a:t>recorder {</a:t>
            </a:r>
          </a:p>
          <a:p>
            <a:pPr lvl="1"/>
            <a:r>
              <a:rPr lang="en-US" sz="1800" dirty="0"/>
              <a:t>  name "recorder-name";</a:t>
            </a:r>
          </a:p>
          <a:p>
            <a:pPr lvl="1"/>
            <a:r>
              <a:rPr lang="en-US" sz="1800" dirty="0"/>
              <a:t>  parent "target-object-name";</a:t>
            </a:r>
          </a:p>
          <a:p>
            <a:pPr lvl="1"/>
            <a:r>
              <a:rPr lang="en-US" sz="1800" dirty="0"/>
              <a:t>  property "target-property-name";</a:t>
            </a:r>
          </a:p>
          <a:p>
            <a:pPr lvl="1"/>
            <a:r>
              <a:rPr lang="en-US" sz="1800" dirty="0"/>
              <a:t>  file "output-file-name";</a:t>
            </a:r>
          </a:p>
          <a:p>
            <a:pPr lvl="1"/>
            <a:r>
              <a:rPr lang="en-US" sz="1800" dirty="0"/>
              <a:t>  interval sampling-interval;</a:t>
            </a:r>
          </a:p>
          <a:p>
            <a:pPr lvl="1"/>
            <a:r>
              <a:rPr lang="en-US" sz="1800" dirty="0"/>
              <a:t>  limit sampling-limit;</a:t>
            </a:r>
          </a:p>
          <a:p>
            <a:pPr lvl="1"/>
            <a:r>
              <a:rPr lang="en-US" sz="1800" dirty="0" smtClean="0"/>
              <a:t>}</a:t>
            </a:r>
          </a:p>
          <a:p>
            <a:pPr lvl="1"/>
            <a:endParaRPr lang="en-US" sz="1800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Parent house1 means this recorder records data or property from house1.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T</a:t>
            </a:r>
            <a:r>
              <a:rPr lang="en-US" sz="1800" dirty="0" smtClean="0"/>
              <a:t>he air temperature and cooling set point are recorded in file theat_record.csv 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I</a:t>
            </a:r>
            <a:r>
              <a:rPr lang="en-US" sz="1800" dirty="0" smtClean="0"/>
              <a:t>nterval 4800 means the frequency is 4800 seconds each time.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/>
              <a:t>L</a:t>
            </a:r>
            <a:r>
              <a:rPr lang="en-US" sz="1800" dirty="0" smtClean="0"/>
              <a:t>imit 48 means  the record times is 48. 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4494050" y="13716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object recorder </a:t>
            </a:r>
            <a:r>
              <a:rPr lang="en-US" sz="1800" dirty="0" smtClean="0"/>
              <a:t>{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name recorder1;</a:t>
            </a:r>
            <a:endParaRPr lang="en-US" sz="1800" dirty="0"/>
          </a:p>
          <a:p>
            <a:r>
              <a:rPr lang="en-US" sz="1800" dirty="0"/>
              <a:t>   parent </a:t>
            </a:r>
            <a:r>
              <a:rPr lang="en-US" sz="1800" dirty="0" smtClean="0"/>
              <a:t>house1;</a:t>
            </a:r>
            <a:endParaRPr lang="en-US" sz="1800" dirty="0"/>
          </a:p>
          <a:p>
            <a:r>
              <a:rPr lang="en-US" sz="1800" dirty="0"/>
              <a:t>   property </a:t>
            </a:r>
            <a:r>
              <a:rPr lang="en-US" sz="1800" dirty="0" err="1" smtClean="0"/>
              <a:t>air_temperature</a:t>
            </a:r>
            <a:r>
              <a:rPr lang="en-US" sz="1800" dirty="0" smtClean="0"/>
              <a:t>, </a:t>
            </a:r>
            <a:r>
              <a:rPr lang="en-US" sz="1800" dirty="0" err="1" smtClean="0"/>
              <a:t>cooling_setpoint</a:t>
            </a:r>
            <a:r>
              <a:rPr lang="en-US" sz="1800" dirty="0" smtClean="0"/>
              <a:t>;</a:t>
            </a:r>
          </a:p>
          <a:p>
            <a:r>
              <a:rPr lang="en-US" sz="1800" dirty="0" smtClean="0"/>
              <a:t>   file theat_record.csv;</a:t>
            </a:r>
            <a:endParaRPr lang="en-US" sz="1800" dirty="0"/>
          </a:p>
          <a:p>
            <a:r>
              <a:rPr lang="en-US" sz="1800" dirty="0"/>
              <a:t>   interval </a:t>
            </a:r>
            <a:r>
              <a:rPr lang="en-US" sz="1800" dirty="0" smtClean="0"/>
              <a:t>1800;</a:t>
            </a:r>
            <a:endParaRPr lang="en-US" sz="1800" dirty="0"/>
          </a:p>
          <a:p>
            <a:r>
              <a:rPr lang="en-US" sz="1800" dirty="0"/>
              <a:t>   limit </a:t>
            </a:r>
            <a:r>
              <a:rPr lang="en-US" sz="1800" dirty="0" smtClean="0"/>
              <a:t>48;</a:t>
            </a:r>
            <a:endParaRPr lang="en-US" sz="1800" dirty="0"/>
          </a:p>
          <a:p>
            <a:r>
              <a:rPr lang="en-US" sz="1800" dirty="0" smtClean="0"/>
              <a:t>}</a:t>
            </a:r>
            <a:endParaRPr lang="en-US" sz="1800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4216996" y="2070194"/>
            <a:ext cx="256926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323508"/>
              </p:ext>
            </p:extLst>
          </p:nvPr>
        </p:nvGraphicFramePr>
        <p:xfrm>
          <a:off x="1524000" y="1184808"/>
          <a:ext cx="5488458" cy="4530192"/>
        </p:xfrm>
        <a:graphic>
          <a:graphicData uri="http://schemas.openxmlformats.org/drawingml/2006/table">
            <a:tbl>
              <a:tblPr/>
              <a:tblGrid>
                <a:gridCol w="2108256">
                  <a:extLst>
                    <a:ext uri="{9D8B030D-6E8A-4147-A177-3AD203B41FA5}">
                      <a16:colId xmlns:a16="http://schemas.microsoft.com/office/drawing/2014/main" val="697649492"/>
                    </a:ext>
                  </a:extLst>
                </a:gridCol>
                <a:gridCol w="1645731">
                  <a:extLst>
                    <a:ext uri="{9D8B030D-6E8A-4147-A177-3AD203B41FA5}">
                      <a16:colId xmlns:a16="http://schemas.microsoft.com/office/drawing/2014/main" val="424704759"/>
                    </a:ext>
                  </a:extLst>
                </a:gridCol>
                <a:gridCol w="1734471">
                  <a:extLst>
                    <a:ext uri="{9D8B030D-6E8A-4147-A177-3AD203B41FA5}">
                      <a16:colId xmlns:a16="http://schemas.microsoft.com/office/drawing/2014/main" val="2868934105"/>
                    </a:ext>
                  </a:extLst>
                </a:gridCol>
              </a:tblGrid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# timestamp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air_temperature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cooling_setpoint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656966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00:00:00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60.1805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229391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00:30:00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61.8869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947301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01:00:00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57.2472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560086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01:30:00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60.7869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457924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02:00:00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61.7786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955541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02:30:00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57.0379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477394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03:00:00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60.5776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53704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03:30:00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61.5343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876282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04:00:00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56.8017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021882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04:30:00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60.3734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454926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05:00:00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61.3693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742340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05:30:00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56.8531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800918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06:00:00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60.5573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993086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06:30:00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62.1531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413709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07:00:00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57.9207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043658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07:30:00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62.4451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341925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08:00:00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58.6043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07750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08:30:00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62.8697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47296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09:00:00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58.9204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16865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09:30:00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63.035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0800977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10:00:00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58.9531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010096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10:30:00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62.9797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138461"/>
                  </a:ext>
                </a:extLst>
              </a:tr>
              <a:tr h="181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2001-01-01 11:00:00 PST</a:t>
                      </a:r>
                    </a:p>
                  </a:txBody>
                  <a:tcPr marL="5878" marR="5878" marT="5878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58.8059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878" marR="5878" marT="5878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00179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81000" y="685800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800" dirty="0"/>
              <a:t>Record</a:t>
            </a:r>
            <a:r>
              <a:rPr lang="en-US" sz="1800" dirty="0"/>
              <a:t>er Object</a:t>
            </a:r>
          </a:p>
        </p:txBody>
      </p:sp>
      <p:sp>
        <p:nvSpPr>
          <p:cNvPr id="13" name="Left Brace 12"/>
          <p:cNvSpPr/>
          <p:nvPr/>
        </p:nvSpPr>
        <p:spPr bwMode="auto">
          <a:xfrm>
            <a:off x="1295400" y="1474232"/>
            <a:ext cx="152400" cy="228600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1379666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   interval :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30min=1800s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1498" y="65428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</a:t>
            </a:r>
            <a:r>
              <a:rPr lang="en-US" sz="1800" dirty="0" smtClean="0">
                <a:solidFill>
                  <a:srgbClr val="FF0000"/>
                </a:solidFill>
              </a:rPr>
              <a:t>roperties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Left Brace 15"/>
          <p:cNvSpPr/>
          <p:nvPr/>
        </p:nvSpPr>
        <p:spPr bwMode="auto">
          <a:xfrm rot="5400000">
            <a:off x="5252768" y="748976"/>
            <a:ext cx="228600" cy="685800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0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259" y="930275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Tape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Collector Object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Collectors are different from recorders in that they aggregate multiple object properties into a single value. </a:t>
            </a: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They </a:t>
            </a:r>
            <a:r>
              <a:rPr lang="en-US" sz="1800" dirty="0"/>
              <a:t>do not use the parent property but instead use the group property to form a collection of objects over which the aggregate is taken</a:t>
            </a:r>
            <a:r>
              <a:rPr lang="en-US" sz="1800" dirty="0" smtClean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1"/>
            <a:r>
              <a:rPr lang="en-US" sz="1800" dirty="0" smtClean="0"/>
              <a:t>object </a:t>
            </a:r>
            <a:r>
              <a:rPr lang="en-US" sz="1800" dirty="0"/>
              <a:t>collector {</a:t>
            </a:r>
          </a:p>
          <a:p>
            <a:pPr lvl="1"/>
            <a:r>
              <a:rPr lang="en-US" sz="1800" dirty="0"/>
              <a:t>  name collector-name;</a:t>
            </a:r>
          </a:p>
          <a:p>
            <a:pPr lvl="1"/>
            <a:r>
              <a:rPr lang="en-US" sz="1800" dirty="0"/>
              <a:t>  group class=class-name;</a:t>
            </a:r>
          </a:p>
          <a:p>
            <a:pPr lvl="1"/>
            <a:r>
              <a:rPr lang="en-US" sz="1800" dirty="0"/>
              <a:t>  property aggregator(property)[,...];</a:t>
            </a:r>
          </a:p>
          <a:p>
            <a:pPr lvl="1"/>
            <a:r>
              <a:rPr lang="en-US" sz="1800" dirty="0"/>
              <a:t>  file "file-name";</a:t>
            </a:r>
          </a:p>
          <a:p>
            <a:pPr lvl="1"/>
            <a:r>
              <a:rPr lang="en-US" sz="1800" dirty="0" smtClean="0"/>
              <a:t>}</a:t>
            </a:r>
          </a:p>
          <a:p>
            <a:pPr lvl="1"/>
            <a:endParaRPr lang="en-US" sz="1800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 smtClean="0"/>
              <a:t>Collect </a:t>
            </a:r>
            <a:r>
              <a:rPr lang="en-US" sz="1800" dirty="0"/>
              <a:t>the hourly </a:t>
            </a:r>
            <a:r>
              <a:rPr lang="en-US" sz="1800" dirty="0" smtClean="0"/>
              <a:t>average indoor </a:t>
            </a:r>
            <a:r>
              <a:rPr lang="en-US" sz="1800" dirty="0"/>
              <a:t>air temperature a population of </a:t>
            </a:r>
            <a:r>
              <a:rPr lang="en-US" sz="1800" dirty="0" smtClean="0"/>
              <a:t>houses.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4953000" y="281939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/>
              <a:t>object </a:t>
            </a:r>
            <a:r>
              <a:rPr lang="en-US" sz="1800" dirty="0"/>
              <a:t>collector {</a:t>
            </a:r>
          </a:p>
          <a:p>
            <a:r>
              <a:rPr lang="en-US" sz="1800" dirty="0"/>
              <a:t>	file exercise_2_4_2.csv;</a:t>
            </a:r>
          </a:p>
          <a:p>
            <a:r>
              <a:rPr lang="en-US" sz="1800" dirty="0"/>
              <a:t>	group "class=house";</a:t>
            </a:r>
          </a:p>
          <a:p>
            <a:r>
              <a:rPr lang="en-US" sz="1800" dirty="0"/>
              <a:t>	property </a:t>
            </a:r>
            <a:r>
              <a:rPr lang="en-US" sz="1800" dirty="0" smtClean="0"/>
              <a:t>“</a:t>
            </a:r>
            <a:r>
              <a:rPr lang="en-US" sz="1800" dirty="0" err="1" smtClean="0"/>
              <a:t>avg</a:t>
            </a:r>
            <a:r>
              <a:rPr lang="en-US" sz="1800" dirty="0" smtClean="0"/>
              <a:t>(</a:t>
            </a:r>
            <a:r>
              <a:rPr lang="en-US" sz="1800" dirty="0" err="1" smtClean="0"/>
              <a:t>air_temperature</a:t>
            </a:r>
            <a:r>
              <a:rPr lang="en-US" sz="1800" dirty="0"/>
              <a:t>)";</a:t>
            </a:r>
          </a:p>
          <a:p>
            <a:r>
              <a:rPr lang="en-US" sz="1800" dirty="0"/>
              <a:t>	interval 3600;</a:t>
            </a:r>
          </a:p>
          <a:p>
            <a:r>
              <a:rPr lang="en-US" sz="1800" dirty="0" smtClean="0"/>
              <a:t>}</a:t>
            </a:r>
            <a:endParaRPr lang="en-US" sz="1800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4612159" y="3606462"/>
            <a:ext cx="256926" cy="2286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0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58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IEEE 4 Node </a:t>
            </a:r>
            <a:r>
              <a:rPr lang="en-US" sz="1800" dirty="0"/>
              <a:t>T</a:t>
            </a:r>
            <a:r>
              <a:rPr lang="en-US" sz="1800" dirty="0" smtClean="0"/>
              <a:t>est </a:t>
            </a:r>
            <a:r>
              <a:rPr lang="en-US" sz="1800" dirty="0"/>
              <a:t>F</a:t>
            </a:r>
            <a:r>
              <a:rPr lang="en-US" sz="1800" dirty="0" smtClean="0"/>
              <a:t>eeder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867" y="1597322"/>
            <a:ext cx="5778072" cy="12220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7459" y="337167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Node: 1, 2, 3, 4</a:t>
            </a:r>
          </a:p>
          <a:p>
            <a:r>
              <a:rPr lang="en-US" sz="1800" dirty="0" smtClean="0"/>
              <a:t>Link : 1-2 overhead line12</a:t>
            </a:r>
          </a:p>
          <a:p>
            <a:r>
              <a:rPr lang="en-US" sz="1800" dirty="0" smtClean="0"/>
              <a:t>           2-3 transformer23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       3-4 overhead line34 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28" y="2819400"/>
            <a:ext cx="2895600" cy="257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IEEE 4 Node </a:t>
            </a:r>
            <a:r>
              <a:rPr lang="en-US" sz="1800" dirty="0"/>
              <a:t>T</a:t>
            </a:r>
            <a:r>
              <a:rPr lang="en-US" sz="1800" dirty="0" smtClean="0"/>
              <a:t>est </a:t>
            </a:r>
            <a:r>
              <a:rPr lang="en-US" sz="1800" dirty="0"/>
              <a:t>F</a:t>
            </a:r>
            <a:r>
              <a:rPr lang="en-US" sz="1800" dirty="0" smtClean="0"/>
              <a:t>eeder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24000"/>
            <a:ext cx="5778072" cy="1222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2664" y="3283804"/>
            <a:ext cx="4572000" cy="2308324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txBody>
          <a:bodyPr>
            <a:spAutoFit/>
          </a:bodyPr>
          <a:lstStyle/>
          <a:p>
            <a:r>
              <a:rPr lang="en-US" sz="1600" dirty="0"/>
              <a:t>object node {</a:t>
            </a:r>
          </a:p>
          <a:p>
            <a:r>
              <a:rPr lang="en-US" sz="1600" dirty="0"/>
              <a:t>	name node1;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bustype</a:t>
            </a:r>
            <a:r>
              <a:rPr lang="en-US" sz="1600" dirty="0"/>
              <a:t> SWING;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voltage_A</a:t>
            </a:r>
            <a:r>
              <a:rPr lang="en-US" sz="1600" dirty="0"/>
              <a:t> +7199.558+0.000j;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voltage_B</a:t>
            </a:r>
            <a:r>
              <a:rPr lang="en-US" sz="1600" dirty="0"/>
              <a:t> -3599.779-6235.000j;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voltage_C</a:t>
            </a:r>
            <a:r>
              <a:rPr lang="en-US" sz="1600" dirty="0"/>
              <a:t> -3599.779+6235.000j;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nominal_voltage</a:t>
            </a:r>
            <a:r>
              <a:rPr lang="en-US" sz="1600" dirty="0"/>
              <a:t> 7200;</a:t>
            </a:r>
          </a:p>
          <a:p>
            <a:r>
              <a:rPr lang="en-US" sz="1600" dirty="0"/>
              <a:t>}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1676400" y="1524000"/>
            <a:ext cx="304800" cy="8884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034396" y="2335799"/>
            <a:ext cx="316302" cy="820558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</p:cxnSp>
      <p:sp>
        <p:nvSpPr>
          <p:cNvPr id="16" name="Title 1"/>
          <p:cNvSpPr txBox="1">
            <a:spLocks/>
          </p:cNvSpPr>
          <p:nvPr/>
        </p:nvSpPr>
        <p:spPr bwMode="auto">
          <a:xfrm>
            <a:off x="409577" y="235855"/>
            <a:ext cx="830374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8102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CE1126"/>
                </a:solidFill>
                <a:latin typeface="Univers 67 CondensedBold" charset="0"/>
              </a:defRPr>
            </a:lvl9pPr>
          </a:lstStyle>
          <a:p>
            <a:pPr eaLnBrk="1" hangingPunct="1"/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IEEE 4 Node </a:t>
            </a:r>
            <a:r>
              <a:rPr lang="en-US" sz="1800" dirty="0"/>
              <a:t>T</a:t>
            </a:r>
            <a:r>
              <a:rPr lang="en-US" sz="1800" dirty="0" smtClean="0"/>
              <a:t>est </a:t>
            </a:r>
            <a:r>
              <a:rPr lang="en-US" sz="1800" dirty="0"/>
              <a:t>F</a:t>
            </a:r>
            <a:r>
              <a:rPr lang="en-US" sz="1800" dirty="0" smtClean="0"/>
              <a:t>eeder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24000"/>
            <a:ext cx="5778072" cy="1222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2664" y="3283804"/>
            <a:ext cx="4572000" cy="2062103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txBody>
          <a:bodyPr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/>
              <a:t>node {</a:t>
            </a:r>
          </a:p>
          <a:p>
            <a:r>
              <a:rPr lang="en-US" sz="1600" dirty="0"/>
              <a:t>	name node2;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voltage_A</a:t>
            </a:r>
            <a:r>
              <a:rPr lang="en-US" sz="1600" dirty="0"/>
              <a:t> +7199.558+0.000j;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voltage_B</a:t>
            </a:r>
            <a:r>
              <a:rPr lang="en-US" sz="1600" dirty="0"/>
              <a:t> -3599.779-6235.000j;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voltage_C</a:t>
            </a:r>
            <a:r>
              <a:rPr lang="en-US" sz="1600" dirty="0"/>
              <a:t> -3599.779+6235.000j;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nominal_voltage</a:t>
            </a:r>
            <a:r>
              <a:rPr lang="en-US" sz="1600" dirty="0"/>
              <a:t> 7200;</a:t>
            </a:r>
          </a:p>
          <a:p>
            <a:r>
              <a:rPr lang="en-US" sz="1600" dirty="0"/>
              <a:t>}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200400" y="1676400"/>
            <a:ext cx="228600" cy="76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3200400" y="2500548"/>
            <a:ext cx="114300" cy="732472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</p:spTree>
    <p:extLst>
      <p:ext uri="{BB962C8B-B14F-4D97-AF65-F5344CB8AC3E}">
        <p14:creationId xmlns:p14="http://schemas.microsoft.com/office/powerpoint/2010/main" val="13455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9259" y="739557"/>
            <a:ext cx="80751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/>
              <a:t>GridLAB</a:t>
            </a:r>
            <a:r>
              <a:rPr lang="en-US" sz="1800" dirty="0" smtClean="0"/>
              <a:t>-D Key Attributes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Object-Based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Module</a:t>
            </a:r>
            <a:r>
              <a:rPr lang="en-US" sz="1800" dirty="0"/>
              <a:t>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The collection of classes </a:t>
            </a:r>
            <a:r>
              <a:rPr lang="en-US" sz="1800" dirty="0"/>
              <a:t>that are related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It groups </a:t>
            </a:r>
            <a:r>
              <a:rPr lang="en-US" sz="1800" dirty="0"/>
              <a:t>common parameters and solvers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en-US" sz="1800" dirty="0" smtClean="0"/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Class</a:t>
            </a:r>
            <a:r>
              <a:rPr lang="en-US" sz="1800" dirty="0" smtClean="0">
                <a:sym typeface="Wingdings" panose="05000000000000000000" pitchFamily="2" charset="2"/>
              </a:rPr>
              <a:t>: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en-US" sz="1800" dirty="0" smtClean="0"/>
              <a:t>It defines similar objects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en-US" sz="1800" dirty="0" smtClean="0"/>
              <a:t>Properties are the same for all objects, </a:t>
            </a:r>
          </a:p>
          <a:p>
            <a:pPr lvl="2" algn="just"/>
            <a:r>
              <a:rPr lang="en-US" sz="1800" dirty="0" smtClean="0"/>
              <a:t>      but set parametrically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en-US" sz="1800" dirty="0" smtClean="0"/>
              <a:t>Static classes are pre-compiled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Object</a:t>
            </a:r>
            <a:r>
              <a:rPr lang="en-US" sz="1800" dirty="0" smtClean="0">
                <a:sym typeface="Wingdings" panose="05000000000000000000" pitchFamily="2" charset="2"/>
              </a:rPr>
              <a:t>: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ym typeface="Wingdings" panose="05000000000000000000" pitchFamily="2" charset="2"/>
              </a:rPr>
              <a:t>Instances </a:t>
            </a:r>
            <a:r>
              <a:rPr lang="en-US" sz="1800" dirty="0">
                <a:sym typeface="Wingdings" panose="05000000000000000000" pitchFamily="2" charset="2"/>
              </a:rPr>
              <a:t>of classes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800" dirty="0">
                <a:sym typeface="Wingdings" panose="05000000000000000000" pitchFamily="2" charset="2"/>
              </a:rPr>
              <a:t>Used to define the different agents in the system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800" dirty="0">
                <a:sym typeface="Wingdings" panose="05000000000000000000" pitchFamily="2" charset="2"/>
              </a:rPr>
              <a:t>Each property is assigned an individualized </a:t>
            </a:r>
            <a:r>
              <a:rPr lang="en-US" sz="1800" dirty="0" smtClean="0">
                <a:sym typeface="Wingdings" panose="05000000000000000000" pitchFamily="2" charset="2"/>
              </a:rPr>
              <a:t>value</a:t>
            </a:r>
            <a:endParaRPr lang="en-US" sz="1800" dirty="0"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542" y="1676400"/>
            <a:ext cx="2893367" cy="2895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5486400" y="2688325"/>
            <a:ext cx="533400" cy="451889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IEEE 4 Node </a:t>
            </a:r>
            <a:r>
              <a:rPr lang="en-US" sz="1800" dirty="0"/>
              <a:t>T</a:t>
            </a:r>
            <a:r>
              <a:rPr lang="en-US" sz="1800" dirty="0" smtClean="0"/>
              <a:t>est </a:t>
            </a:r>
            <a:r>
              <a:rPr lang="en-US" sz="1800" dirty="0"/>
              <a:t>F</a:t>
            </a:r>
            <a:r>
              <a:rPr lang="en-US" sz="1800" dirty="0" smtClean="0"/>
              <a:t>eeder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24000"/>
            <a:ext cx="5778072" cy="1222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2664" y="3283804"/>
            <a:ext cx="4572000" cy="2062103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txBody>
          <a:bodyPr>
            <a:spAutoFit/>
          </a:bodyPr>
          <a:lstStyle/>
          <a:p>
            <a:r>
              <a:rPr lang="en-US" sz="1600" dirty="0"/>
              <a:t>object node {</a:t>
            </a:r>
          </a:p>
          <a:p>
            <a:r>
              <a:rPr lang="en-US" sz="1600" dirty="0"/>
              <a:t>	name node3;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voltage_A</a:t>
            </a:r>
            <a:r>
              <a:rPr lang="en-US" sz="1600" dirty="0"/>
              <a:t> +2401.777+0.000j;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voltage_B</a:t>
            </a:r>
            <a:r>
              <a:rPr lang="en-US" sz="1600" dirty="0"/>
              <a:t> -1200.889-2080.000j;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voltage_C</a:t>
            </a:r>
            <a:r>
              <a:rPr lang="en-US" sz="1600" dirty="0"/>
              <a:t> -1200.889+2080.000j;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nominal_voltage</a:t>
            </a:r>
            <a:r>
              <a:rPr lang="en-US" sz="1600" dirty="0"/>
              <a:t> 2400;</a:t>
            </a:r>
          </a:p>
          <a:p>
            <a:r>
              <a:rPr lang="en-US" sz="1600" dirty="0"/>
              <a:t>}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4495800" y="1661291"/>
            <a:ext cx="318459" cy="76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4381500" y="2439173"/>
            <a:ext cx="114300" cy="732472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</p:spTree>
    <p:extLst>
      <p:ext uri="{BB962C8B-B14F-4D97-AF65-F5344CB8AC3E}">
        <p14:creationId xmlns:p14="http://schemas.microsoft.com/office/powerpoint/2010/main" val="161346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IEEE 4 Node </a:t>
            </a:r>
            <a:r>
              <a:rPr lang="en-US" sz="1800" dirty="0"/>
              <a:t>T</a:t>
            </a:r>
            <a:r>
              <a:rPr lang="en-US" sz="1800" dirty="0" smtClean="0"/>
              <a:t>est </a:t>
            </a:r>
            <a:r>
              <a:rPr lang="en-US" sz="1800" dirty="0"/>
              <a:t>F</a:t>
            </a:r>
            <a:r>
              <a:rPr lang="en-US" sz="1800" dirty="0" smtClean="0"/>
              <a:t>eeder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24000"/>
            <a:ext cx="5778072" cy="1222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3160278"/>
            <a:ext cx="5933536" cy="2800767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/>
              <a:t>load {</a:t>
            </a:r>
          </a:p>
          <a:p>
            <a:r>
              <a:rPr lang="en-US" sz="1600" dirty="0"/>
              <a:t>	name load4;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voltage_A</a:t>
            </a:r>
            <a:r>
              <a:rPr lang="en-US" sz="1600" dirty="0"/>
              <a:t> +2401.777+0.000j;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voltage_B</a:t>
            </a:r>
            <a:r>
              <a:rPr lang="en-US" sz="1600" dirty="0"/>
              <a:t> -1200.889-2080.000j;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voltage_C</a:t>
            </a:r>
            <a:r>
              <a:rPr lang="en-US" sz="1600" dirty="0"/>
              <a:t> -1200.889+2080.000j;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constant_power_A</a:t>
            </a:r>
            <a:r>
              <a:rPr lang="en-US" sz="1600" dirty="0"/>
              <a:t> +1800000.000+871779.789j;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constant_power_B</a:t>
            </a:r>
            <a:r>
              <a:rPr lang="en-US" sz="1600" dirty="0"/>
              <a:t> +1800000.000+871779.789j;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constant_power_C</a:t>
            </a:r>
            <a:r>
              <a:rPr lang="en-US" sz="1600" dirty="0"/>
              <a:t> +1800000.000+871779.789j;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nominal_voltage</a:t>
            </a:r>
            <a:r>
              <a:rPr lang="en-US" sz="1600" dirty="0"/>
              <a:t> 2400;</a:t>
            </a:r>
          </a:p>
          <a:p>
            <a:r>
              <a:rPr lang="en-US" sz="1600" dirty="0"/>
              <a:t>}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234741" y="1661943"/>
            <a:ext cx="318459" cy="76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6000031" y="2445258"/>
            <a:ext cx="305159" cy="69370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</p:spTree>
    <p:extLst>
      <p:ext uri="{BB962C8B-B14F-4D97-AF65-F5344CB8AC3E}">
        <p14:creationId xmlns:p14="http://schemas.microsoft.com/office/powerpoint/2010/main" val="33377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IEEE 4 Node </a:t>
            </a:r>
            <a:r>
              <a:rPr lang="en-US" sz="1800" dirty="0"/>
              <a:t>T</a:t>
            </a:r>
            <a:r>
              <a:rPr lang="en-US" sz="1800" dirty="0" smtClean="0"/>
              <a:t>est </a:t>
            </a:r>
            <a:r>
              <a:rPr lang="en-US" sz="1800" dirty="0"/>
              <a:t>F</a:t>
            </a:r>
            <a:r>
              <a:rPr lang="en-US" sz="1800" dirty="0" smtClean="0"/>
              <a:t>eeder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24000"/>
            <a:ext cx="5778072" cy="1222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3160278"/>
            <a:ext cx="5933536" cy="2800767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/>
              <a:t>load {</a:t>
            </a:r>
          </a:p>
          <a:p>
            <a:r>
              <a:rPr lang="en-US" sz="1600" dirty="0"/>
              <a:t>	name load4;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voltage_A</a:t>
            </a:r>
            <a:r>
              <a:rPr lang="en-US" sz="1600" dirty="0"/>
              <a:t> +2401.777+0.000j;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voltage_B</a:t>
            </a:r>
            <a:r>
              <a:rPr lang="en-US" sz="1600" dirty="0"/>
              <a:t> -1200.889-2080.000j;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voltage_C</a:t>
            </a:r>
            <a:r>
              <a:rPr lang="en-US" sz="1600" dirty="0"/>
              <a:t> -1200.889+2080.000j;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constant_power_A</a:t>
            </a:r>
            <a:r>
              <a:rPr lang="en-US" sz="1600" dirty="0"/>
              <a:t> +1800000.000+871779.789j;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constant_power_B</a:t>
            </a:r>
            <a:r>
              <a:rPr lang="en-US" sz="1600" dirty="0"/>
              <a:t> +1800000.000+871779.789j;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constant_power_C</a:t>
            </a:r>
            <a:r>
              <a:rPr lang="en-US" sz="1600" dirty="0"/>
              <a:t> +1800000.000+871779.789j;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nominal_voltage</a:t>
            </a:r>
            <a:r>
              <a:rPr lang="en-US" sz="1600" dirty="0"/>
              <a:t> 2400;</a:t>
            </a:r>
          </a:p>
          <a:p>
            <a:r>
              <a:rPr lang="en-US" sz="1600" dirty="0"/>
              <a:t>}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234741" y="1661943"/>
            <a:ext cx="318459" cy="76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6000031" y="2445258"/>
            <a:ext cx="305159" cy="69370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</p:spTree>
    <p:extLst>
      <p:ext uri="{BB962C8B-B14F-4D97-AF65-F5344CB8AC3E}">
        <p14:creationId xmlns:p14="http://schemas.microsoft.com/office/powerpoint/2010/main" val="8231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IEEE 4 Node </a:t>
            </a:r>
            <a:r>
              <a:rPr lang="en-US" sz="1800" dirty="0"/>
              <a:t>T</a:t>
            </a:r>
            <a:r>
              <a:rPr lang="en-US" sz="1800" dirty="0" smtClean="0"/>
              <a:t>est </a:t>
            </a:r>
            <a:r>
              <a:rPr lang="en-US" sz="1800" dirty="0"/>
              <a:t>F</a:t>
            </a:r>
            <a:r>
              <a:rPr lang="en-US" sz="1800" dirty="0" smtClean="0"/>
              <a:t>eeder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27274"/>
            <a:ext cx="5778072" cy="1222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3160278"/>
            <a:ext cx="4343400" cy="2554545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 err="1"/>
              <a:t>overhead_line</a:t>
            </a:r>
            <a:r>
              <a:rPr lang="en-US" sz="1600" dirty="0"/>
              <a:t> {</a:t>
            </a:r>
          </a:p>
          <a:p>
            <a:r>
              <a:rPr lang="en-US" sz="1600" dirty="0"/>
              <a:t>	name ovl_12;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from node1;</a:t>
            </a:r>
          </a:p>
          <a:p>
            <a:r>
              <a:rPr lang="en-US" sz="1600" dirty="0"/>
              <a:t>	to node2;</a:t>
            </a:r>
          </a:p>
          <a:p>
            <a:r>
              <a:rPr lang="en-US" sz="1600" dirty="0"/>
              <a:t>	length 2000;</a:t>
            </a:r>
          </a:p>
          <a:p>
            <a:r>
              <a:rPr lang="en-US" sz="1600" dirty="0"/>
              <a:t>	configuration line_configuration300;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 smtClean="0"/>
              <a:t>In </a:t>
            </a:r>
            <a:r>
              <a:rPr lang="en-US" sz="1600" dirty="0" err="1" smtClean="0"/>
              <a:t>line_configuration</a:t>
            </a:r>
            <a:r>
              <a:rPr lang="en-US" sz="1600" dirty="0" smtClean="0"/>
              <a:t> object define the parameters and spacing distribution of line</a:t>
            </a:r>
            <a:endParaRPr lang="en-US" sz="1600" dirty="0"/>
          </a:p>
        </p:txBody>
      </p:sp>
      <p:sp>
        <p:nvSpPr>
          <p:cNvPr id="6" name="Oval 5"/>
          <p:cNvSpPr/>
          <p:nvPr/>
        </p:nvSpPr>
        <p:spPr bwMode="auto">
          <a:xfrm>
            <a:off x="1676400" y="1875471"/>
            <a:ext cx="1809030" cy="4138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743200" y="2427806"/>
            <a:ext cx="513632" cy="55468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</p:spTree>
    <p:extLst>
      <p:ext uri="{BB962C8B-B14F-4D97-AF65-F5344CB8AC3E}">
        <p14:creationId xmlns:p14="http://schemas.microsoft.com/office/powerpoint/2010/main" val="172227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IEEE 4 Node </a:t>
            </a:r>
            <a:r>
              <a:rPr lang="en-US" sz="1800" dirty="0"/>
              <a:t>T</a:t>
            </a:r>
            <a:r>
              <a:rPr lang="en-US" sz="1800" dirty="0" smtClean="0"/>
              <a:t>est </a:t>
            </a:r>
            <a:r>
              <a:rPr lang="en-US" sz="1800" dirty="0"/>
              <a:t>F</a:t>
            </a:r>
            <a:r>
              <a:rPr lang="en-US" sz="1800" dirty="0" smtClean="0"/>
              <a:t>eeder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1449846"/>
            <a:ext cx="5638800" cy="4278094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 err="1"/>
              <a:t>line_configuration</a:t>
            </a:r>
            <a:r>
              <a:rPr lang="en-US" sz="1600" dirty="0"/>
              <a:t> {</a:t>
            </a:r>
          </a:p>
          <a:p>
            <a:r>
              <a:rPr lang="en-US" sz="1600" dirty="0"/>
              <a:t>	name line_configuration300;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conductor_A</a:t>
            </a:r>
            <a:r>
              <a:rPr lang="en-US" sz="1600" dirty="0"/>
              <a:t> overhead_line_conductor100;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conductor_B</a:t>
            </a:r>
            <a:r>
              <a:rPr lang="en-US" sz="1600" dirty="0"/>
              <a:t> overhead_line_conductor100;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conductor_C</a:t>
            </a:r>
            <a:r>
              <a:rPr lang="en-US" sz="1600" dirty="0"/>
              <a:t> overhead_line_conductor100;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conductor_N</a:t>
            </a:r>
            <a:r>
              <a:rPr lang="en-US" sz="1600" dirty="0"/>
              <a:t> overhead_line_conductor101;</a:t>
            </a:r>
          </a:p>
          <a:p>
            <a:r>
              <a:rPr lang="en-US" sz="1600" dirty="0"/>
              <a:t>	spacing line_spacing200;</a:t>
            </a:r>
          </a:p>
          <a:p>
            <a:r>
              <a:rPr lang="en-US" sz="1600" dirty="0"/>
              <a:t>} </a:t>
            </a:r>
            <a:endParaRPr lang="en-US" sz="1600" dirty="0" smtClean="0"/>
          </a:p>
          <a:p>
            <a:r>
              <a:rPr lang="en-US" sz="1600" dirty="0" smtClean="0"/>
              <a:t>object </a:t>
            </a:r>
            <a:r>
              <a:rPr lang="en-US" sz="1600" dirty="0" err="1"/>
              <a:t>line_spacing</a:t>
            </a:r>
            <a:r>
              <a:rPr lang="en-US" sz="1600" dirty="0"/>
              <a:t> {</a:t>
            </a:r>
          </a:p>
          <a:p>
            <a:r>
              <a:rPr lang="en-US" sz="1600" dirty="0"/>
              <a:t>	name line_spacing200;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distance_AB</a:t>
            </a:r>
            <a:r>
              <a:rPr lang="en-US" sz="1600" dirty="0"/>
              <a:t> 2.5;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distance_BC</a:t>
            </a:r>
            <a:r>
              <a:rPr lang="en-US" sz="1600" dirty="0"/>
              <a:t> 4.5;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distance_AC</a:t>
            </a:r>
            <a:r>
              <a:rPr lang="en-US" sz="1600" dirty="0"/>
              <a:t> 7.0;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distance_AN</a:t>
            </a:r>
            <a:r>
              <a:rPr lang="en-US" sz="1600" dirty="0"/>
              <a:t> 5.656854;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distance_BN</a:t>
            </a:r>
            <a:r>
              <a:rPr lang="en-US" sz="1600" dirty="0"/>
              <a:t> 4.272002;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distance_CN</a:t>
            </a:r>
            <a:r>
              <a:rPr lang="en-US" sz="1600" dirty="0"/>
              <a:t> 5.0;</a:t>
            </a:r>
          </a:p>
          <a:p>
            <a:r>
              <a:rPr lang="en-US" sz="1600" dirty="0"/>
              <a:t>}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163476"/>
            <a:ext cx="2745259" cy="244302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4724400" y="3962400"/>
            <a:ext cx="457200" cy="362899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</p:spTree>
    <p:extLst>
      <p:ext uri="{BB962C8B-B14F-4D97-AF65-F5344CB8AC3E}">
        <p14:creationId xmlns:p14="http://schemas.microsoft.com/office/powerpoint/2010/main" val="26861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IEEE 4 Node </a:t>
            </a:r>
            <a:r>
              <a:rPr lang="en-US" sz="1800" dirty="0"/>
              <a:t>T</a:t>
            </a:r>
            <a:r>
              <a:rPr lang="en-US" sz="1800" dirty="0" smtClean="0"/>
              <a:t>est </a:t>
            </a:r>
            <a:r>
              <a:rPr lang="en-US" sz="1800" dirty="0"/>
              <a:t>F</a:t>
            </a:r>
            <a:r>
              <a:rPr lang="en-US" sz="1800" dirty="0" smtClean="0"/>
              <a:t>eeder</a:t>
            </a:r>
          </a:p>
        </p:txBody>
      </p:sp>
      <p:sp>
        <p:nvSpPr>
          <p:cNvPr id="3" name="Rectangle 2"/>
          <p:cNvSpPr/>
          <p:nvPr/>
        </p:nvSpPr>
        <p:spPr>
          <a:xfrm>
            <a:off x="846667" y="1418272"/>
            <a:ext cx="5715000" cy="452431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 err="1"/>
              <a:t>line_configuration</a:t>
            </a:r>
            <a:r>
              <a:rPr lang="en-US" sz="1600" dirty="0"/>
              <a:t> {</a:t>
            </a:r>
          </a:p>
          <a:p>
            <a:r>
              <a:rPr lang="en-US" sz="1600" dirty="0"/>
              <a:t>	name line_configuration300;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conductor_A</a:t>
            </a:r>
            <a:r>
              <a:rPr lang="en-US" sz="1600" dirty="0"/>
              <a:t> overhead_line_conductor100;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conductor_B</a:t>
            </a:r>
            <a:r>
              <a:rPr lang="en-US" sz="1600" dirty="0"/>
              <a:t> overhead_line_conductor100;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conductor_C</a:t>
            </a:r>
            <a:r>
              <a:rPr lang="en-US" sz="1600" dirty="0"/>
              <a:t> overhead_line_conductor100;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conductor_N</a:t>
            </a:r>
            <a:r>
              <a:rPr lang="en-US" sz="1600" dirty="0"/>
              <a:t> overhead_line_conductor101;</a:t>
            </a:r>
          </a:p>
          <a:p>
            <a:r>
              <a:rPr lang="en-US" sz="1600" dirty="0"/>
              <a:t>	spacing line_spacing200;</a:t>
            </a:r>
          </a:p>
          <a:p>
            <a:r>
              <a:rPr lang="en-US" sz="1600" dirty="0"/>
              <a:t>} </a:t>
            </a:r>
            <a:endParaRPr lang="en-US" sz="1600" dirty="0" smtClean="0"/>
          </a:p>
          <a:p>
            <a:r>
              <a:rPr lang="en-US" sz="1600" dirty="0"/>
              <a:t>object </a:t>
            </a:r>
            <a:r>
              <a:rPr lang="en-US" sz="1600" dirty="0" err="1"/>
              <a:t>overhead_line_conductor</a:t>
            </a:r>
            <a:r>
              <a:rPr lang="en-US" sz="1600" dirty="0"/>
              <a:t> {</a:t>
            </a:r>
          </a:p>
          <a:p>
            <a:r>
              <a:rPr lang="en-US" sz="1600" dirty="0"/>
              <a:t>	name overhead_line_conductor101;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geometric_mean_radius</a:t>
            </a:r>
            <a:r>
              <a:rPr lang="en-US" sz="1600" dirty="0"/>
              <a:t> 0.00814;</a:t>
            </a:r>
          </a:p>
          <a:p>
            <a:r>
              <a:rPr lang="en-US" sz="1600" dirty="0"/>
              <a:t>	resistance 0.592;</a:t>
            </a:r>
          </a:p>
          <a:p>
            <a:r>
              <a:rPr lang="en-US" sz="1600" dirty="0" smtClean="0"/>
              <a:t>}</a:t>
            </a:r>
          </a:p>
          <a:p>
            <a:r>
              <a:rPr lang="en-US" sz="1600" dirty="0"/>
              <a:t>object </a:t>
            </a:r>
            <a:r>
              <a:rPr lang="en-US" sz="1600" dirty="0" err="1"/>
              <a:t>overhead_line_conductor</a:t>
            </a:r>
            <a:r>
              <a:rPr lang="en-US" sz="1600" dirty="0"/>
              <a:t> {</a:t>
            </a:r>
          </a:p>
          <a:p>
            <a:r>
              <a:rPr lang="en-US" sz="1600" dirty="0"/>
              <a:t>	name overhead_line_conductor101;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geometric_mean_radius</a:t>
            </a:r>
            <a:r>
              <a:rPr lang="en-US" sz="1600" dirty="0"/>
              <a:t> 0.00814;</a:t>
            </a:r>
          </a:p>
          <a:p>
            <a:r>
              <a:rPr lang="en-US" sz="1600" dirty="0"/>
              <a:t>	resistance 0.592;</a:t>
            </a:r>
          </a:p>
          <a:p>
            <a:r>
              <a:rPr lang="en-US" sz="1600" dirty="0"/>
              <a:t>}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</p:spTree>
    <p:extLst>
      <p:ext uri="{BB962C8B-B14F-4D97-AF65-F5344CB8AC3E}">
        <p14:creationId xmlns:p14="http://schemas.microsoft.com/office/powerpoint/2010/main" val="37357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IEEE 4 Node </a:t>
            </a:r>
            <a:r>
              <a:rPr lang="en-US" sz="1800" dirty="0"/>
              <a:t>T</a:t>
            </a:r>
            <a:r>
              <a:rPr lang="en-US" sz="1800" dirty="0" smtClean="0"/>
              <a:t>est </a:t>
            </a:r>
            <a:r>
              <a:rPr lang="en-US" sz="1800" dirty="0"/>
              <a:t>F</a:t>
            </a:r>
            <a:r>
              <a:rPr lang="en-US" sz="1800" dirty="0" smtClean="0"/>
              <a:t>eeder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27274"/>
            <a:ext cx="5778072" cy="1222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33215" y="3002135"/>
            <a:ext cx="4343400" cy="3046988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 err="1"/>
              <a:t>transformer_configuration</a:t>
            </a:r>
            <a:r>
              <a:rPr lang="en-US" sz="1600" dirty="0"/>
              <a:t> {</a:t>
            </a:r>
          </a:p>
          <a:p>
            <a:r>
              <a:rPr lang="en-US" sz="1600" dirty="0"/>
              <a:t>	name transformer_configuration400;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connect_type</a:t>
            </a:r>
            <a:r>
              <a:rPr lang="en-US" sz="1600" dirty="0"/>
              <a:t> 1;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power_rating</a:t>
            </a:r>
            <a:r>
              <a:rPr lang="en-US" sz="1600" dirty="0"/>
              <a:t> 6000;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powerA_rating</a:t>
            </a:r>
            <a:r>
              <a:rPr lang="en-US" sz="1600" dirty="0"/>
              <a:t> 2000;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powerB_rating</a:t>
            </a:r>
            <a:r>
              <a:rPr lang="en-US" sz="1600" dirty="0"/>
              <a:t> 2000;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powerC_rating</a:t>
            </a:r>
            <a:r>
              <a:rPr lang="en-US" sz="1600" dirty="0"/>
              <a:t> 2000;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primary_voltage</a:t>
            </a:r>
            <a:r>
              <a:rPr lang="en-US" sz="1600" dirty="0"/>
              <a:t> 12470;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secondary_voltage</a:t>
            </a:r>
            <a:r>
              <a:rPr lang="en-US" sz="1600" dirty="0"/>
              <a:t> 4160;</a:t>
            </a:r>
          </a:p>
          <a:p>
            <a:r>
              <a:rPr lang="en-US" sz="1600" dirty="0"/>
              <a:t>	resistance 0.01;</a:t>
            </a:r>
          </a:p>
          <a:p>
            <a:r>
              <a:rPr lang="en-US" sz="1600" dirty="0"/>
              <a:t>	reactance 0.06;</a:t>
            </a:r>
          </a:p>
          <a:p>
            <a:r>
              <a:rPr lang="en-US" sz="1600" dirty="0"/>
              <a:t>}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200400" y="1813125"/>
            <a:ext cx="1809030" cy="4138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3581400" y="2311401"/>
            <a:ext cx="324568" cy="620292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</p:spTree>
    <p:extLst>
      <p:ext uri="{BB962C8B-B14F-4D97-AF65-F5344CB8AC3E}">
        <p14:creationId xmlns:p14="http://schemas.microsoft.com/office/powerpoint/2010/main" val="14584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IEEE 4 Node </a:t>
            </a:r>
            <a:r>
              <a:rPr lang="en-US" sz="1800" dirty="0"/>
              <a:t>T</a:t>
            </a:r>
            <a:r>
              <a:rPr lang="en-US" sz="1800" dirty="0" smtClean="0"/>
              <a:t>est </a:t>
            </a:r>
            <a:r>
              <a:rPr lang="en-US" sz="1800" dirty="0"/>
              <a:t>F</a:t>
            </a:r>
            <a:r>
              <a:rPr lang="en-US" sz="1800" dirty="0" smtClean="0"/>
              <a:t>eeder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27274"/>
            <a:ext cx="5778072" cy="1222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33215" y="3002135"/>
            <a:ext cx="4343400" cy="2062103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 err="1"/>
              <a:t>overhead_line</a:t>
            </a:r>
            <a:r>
              <a:rPr lang="en-US" sz="1600" dirty="0"/>
              <a:t> {</a:t>
            </a:r>
          </a:p>
          <a:p>
            <a:r>
              <a:rPr lang="en-US" sz="1600" dirty="0"/>
              <a:t>	name ovl_34;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from node3;</a:t>
            </a:r>
          </a:p>
          <a:p>
            <a:r>
              <a:rPr lang="en-US" sz="1600" dirty="0"/>
              <a:t>	to load4;</a:t>
            </a:r>
          </a:p>
          <a:p>
            <a:r>
              <a:rPr lang="en-US" sz="1600" dirty="0"/>
              <a:t>	length 2500;</a:t>
            </a:r>
          </a:p>
          <a:p>
            <a:r>
              <a:rPr lang="en-US" sz="1600" dirty="0"/>
              <a:t>	configuration line_configuration300;</a:t>
            </a:r>
          </a:p>
          <a:p>
            <a:r>
              <a:rPr lang="en-US" sz="1600" dirty="0"/>
              <a:t>}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4724400" y="1887224"/>
            <a:ext cx="1275630" cy="4138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4359979" y="2382168"/>
            <a:ext cx="728842" cy="45199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</p:spTree>
    <p:extLst>
      <p:ext uri="{BB962C8B-B14F-4D97-AF65-F5344CB8AC3E}">
        <p14:creationId xmlns:p14="http://schemas.microsoft.com/office/powerpoint/2010/main" val="126099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1932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1385" y="104894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1439544"/>
            <a:ext cx="8839200" cy="4524315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clock </a:t>
            </a:r>
            <a:r>
              <a:rPr lang="en-US" sz="1600" dirty="0"/>
              <a:t>{</a:t>
            </a:r>
          </a:p>
          <a:p>
            <a:r>
              <a:rPr lang="en-US" sz="1600" dirty="0"/>
              <a:t>	timestamp '2000-01-01 0:00:00';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timezone</a:t>
            </a:r>
            <a:r>
              <a:rPr lang="en-US" sz="1600" dirty="0"/>
              <a:t> EST+5EDT;</a:t>
            </a:r>
          </a:p>
          <a:p>
            <a:r>
              <a:rPr lang="en-US" sz="1600" dirty="0" smtClean="0"/>
              <a:t>}</a:t>
            </a:r>
            <a:endParaRPr lang="en-US" sz="1600" dirty="0"/>
          </a:p>
          <a:p>
            <a:r>
              <a:rPr lang="en-US" sz="1600" dirty="0"/>
              <a:t>module </a:t>
            </a:r>
            <a:r>
              <a:rPr lang="en-US" sz="1600" dirty="0" err="1"/>
              <a:t>powerflow</a:t>
            </a:r>
            <a:r>
              <a:rPr lang="en-US" sz="1600" dirty="0"/>
              <a:t> {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solver_method</a:t>
            </a:r>
            <a:r>
              <a:rPr lang="en-US" sz="1600" dirty="0"/>
              <a:t> NR;</a:t>
            </a:r>
          </a:p>
          <a:p>
            <a:r>
              <a:rPr lang="en-US" sz="1600" dirty="0"/>
              <a:t>}</a:t>
            </a:r>
          </a:p>
          <a:p>
            <a:r>
              <a:rPr lang="en-US" sz="1600" dirty="0" smtClean="0"/>
              <a:t>object </a:t>
            </a:r>
            <a:r>
              <a:rPr lang="en-US" sz="1600" dirty="0" err="1" smtClean="0"/>
              <a:t>overhead_line_conductor</a:t>
            </a:r>
            <a:r>
              <a:rPr lang="en-US" sz="1600" dirty="0" smtClean="0"/>
              <a:t> {</a:t>
            </a:r>
          </a:p>
          <a:p>
            <a:r>
              <a:rPr lang="en-US" sz="1600" dirty="0"/>
              <a:t>	name overhead_line_conductor100;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geometric_mean_radius</a:t>
            </a:r>
            <a:r>
              <a:rPr lang="en-US" sz="1600" dirty="0"/>
              <a:t> 0.0244;</a:t>
            </a:r>
          </a:p>
          <a:p>
            <a:r>
              <a:rPr lang="en-US" sz="1600" dirty="0"/>
              <a:t>	resistance 0.306;</a:t>
            </a:r>
          </a:p>
          <a:p>
            <a:r>
              <a:rPr lang="en-US" sz="1600" dirty="0" smtClean="0"/>
              <a:t>}</a:t>
            </a:r>
            <a:endParaRPr lang="en-US" sz="1600" dirty="0"/>
          </a:p>
          <a:p>
            <a:r>
              <a:rPr lang="en-US" sz="1600" dirty="0"/>
              <a:t>object </a:t>
            </a:r>
            <a:r>
              <a:rPr lang="en-US" sz="1600" dirty="0" err="1"/>
              <a:t>overhead_line_conductor</a:t>
            </a:r>
            <a:r>
              <a:rPr lang="en-US" sz="1600" dirty="0"/>
              <a:t> {</a:t>
            </a:r>
          </a:p>
          <a:p>
            <a:r>
              <a:rPr lang="en-US" sz="1600" dirty="0"/>
              <a:t>	name overhead_line_conductor101;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geometric_mean_radius</a:t>
            </a:r>
            <a:r>
              <a:rPr lang="en-US" sz="1600" dirty="0"/>
              <a:t> 0.00814;</a:t>
            </a:r>
          </a:p>
          <a:p>
            <a:r>
              <a:rPr lang="en-US" sz="1600" dirty="0"/>
              <a:t>	resistance 0.592;</a:t>
            </a:r>
          </a:p>
          <a:p>
            <a:r>
              <a:rPr lang="en-US" sz="1600" dirty="0"/>
              <a:t>}</a:t>
            </a:r>
          </a:p>
          <a:p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  <p:sp>
        <p:nvSpPr>
          <p:cNvPr id="2" name="Right Brace 1"/>
          <p:cNvSpPr/>
          <p:nvPr/>
        </p:nvSpPr>
        <p:spPr bwMode="auto">
          <a:xfrm>
            <a:off x="4611128" y="1600200"/>
            <a:ext cx="341872" cy="571816"/>
          </a:xfrm>
          <a:prstGeom prst="righ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1524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Simulation time</a:t>
            </a:r>
          </a:p>
          <a:p>
            <a:r>
              <a:rPr lang="en-US" sz="1800" dirty="0" smtClean="0"/>
              <a:t>Snapshot power flow </a:t>
            </a:r>
            <a:endParaRPr lang="en-US" sz="1800" dirty="0"/>
          </a:p>
        </p:txBody>
      </p:sp>
      <p:sp>
        <p:nvSpPr>
          <p:cNvPr id="14" name="Right Brace 13"/>
          <p:cNvSpPr/>
          <p:nvPr/>
        </p:nvSpPr>
        <p:spPr bwMode="auto">
          <a:xfrm>
            <a:off x="4649228" y="2517338"/>
            <a:ext cx="265672" cy="495616"/>
          </a:xfrm>
          <a:prstGeom prst="righ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1580" y="2366623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</a:t>
            </a:r>
            <a:r>
              <a:rPr lang="en-US" sz="1800" dirty="0" smtClean="0"/>
              <a:t>ower flow </a:t>
            </a:r>
            <a:r>
              <a:rPr lang="en-US" sz="1800" smtClean="0"/>
              <a:t>method,</a:t>
            </a:r>
          </a:p>
          <a:p>
            <a:r>
              <a:rPr lang="en-US" sz="1800" dirty="0" smtClean="0"/>
              <a:t> NR method is selected.</a:t>
            </a:r>
            <a:endParaRPr lang="en-US" sz="1800" dirty="0"/>
          </a:p>
        </p:txBody>
      </p:sp>
      <p:sp>
        <p:nvSpPr>
          <p:cNvPr id="16" name="Right Brace 15"/>
          <p:cNvSpPr/>
          <p:nvPr/>
        </p:nvSpPr>
        <p:spPr bwMode="auto">
          <a:xfrm>
            <a:off x="4885267" y="3545806"/>
            <a:ext cx="276769" cy="1371600"/>
          </a:xfrm>
          <a:prstGeom prst="righ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404694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Overhead line parameters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7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4742" y="921310"/>
            <a:ext cx="74655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1800" dirty="0" err="1" smtClean="0"/>
              <a:t>GridLAB</a:t>
            </a:r>
            <a:r>
              <a:rPr lang="en-US" sz="1800" dirty="0" smtClean="0"/>
              <a:t>-D Key Attributes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Multi-Domain Models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 err="1"/>
              <a:t>GridLAB</a:t>
            </a:r>
            <a:r>
              <a:rPr lang="en-US" sz="1800" dirty="0"/>
              <a:t>-D is commonly represented as a distribution system and/or smart grid simulator with incredibly useful built-in classes that are more than what you might find in a traditional distribution system </a:t>
            </a:r>
            <a:r>
              <a:rPr lang="en-US" sz="1800" dirty="0" smtClean="0"/>
              <a:t>simulator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 smtClean="0"/>
              <a:t>It contains classes for all may common distribution components(such as transformers, lines, voltage regulators)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 smtClean="0"/>
              <a:t>The interactions between multi-domain models are considered.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n-US" sz="1800" dirty="0" smtClean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Discrete Time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 err="1" smtClean="0"/>
              <a:t>GridLAB</a:t>
            </a:r>
            <a:r>
              <a:rPr lang="en-US" sz="1800" dirty="0" smtClean="0"/>
              <a:t>-D is a discrete time simulator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altLang="zh-CN" sz="1800" dirty="0" smtClean="0"/>
              <a:t>T</a:t>
            </a:r>
            <a:r>
              <a:rPr lang="en-US" sz="1800" dirty="0" smtClean="0"/>
              <a:t>hese </a:t>
            </a:r>
            <a:r>
              <a:rPr lang="en-US" sz="1800" dirty="0"/>
              <a:t>simulators are not actually </a:t>
            </a:r>
            <a:r>
              <a:rPr lang="en-US" sz="1800" dirty="0" smtClean="0"/>
              <a:t>continuous. 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US" sz="1800" dirty="0" smtClean="0"/>
              <a:t>But the </a:t>
            </a:r>
            <a:r>
              <a:rPr lang="en-US" sz="1800" dirty="0"/>
              <a:t>time steps used by the simulator are small enough and regularly spaced so as to closely and reasonably approximate continuous time.</a:t>
            </a:r>
          </a:p>
        </p:txBody>
      </p:sp>
    </p:spTree>
    <p:extLst>
      <p:ext uri="{BB962C8B-B14F-4D97-AF65-F5344CB8AC3E}">
        <p14:creationId xmlns:p14="http://schemas.microsoft.com/office/powerpoint/2010/main" val="30331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199" y="828287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1279962"/>
            <a:ext cx="8839200" cy="4770537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 err="1"/>
              <a:t>line_spacing</a:t>
            </a:r>
            <a:r>
              <a:rPr lang="en-US" sz="1600" dirty="0"/>
              <a:t> {</a:t>
            </a:r>
          </a:p>
          <a:p>
            <a:r>
              <a:rPr lang="en-US" sz="1600" dirty="0"/>
              <a:t>	name line_spacing200;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distance_AB</a:t>
            </a:r>
            <a:r>
              <a:rPr lang="en-US" sz="1600" dirty="0"/>
              <a:t> 2.5;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distance_BC</a:t>
            </a:r>
            <a:r>
              <a:rPr lang="en-US" sz="1600" dirty="0"/>
              <a:t> 4.5;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distance_AC</a:t>
            </a:r>
            <a:r>
              <a:rPr lang="en-US" sz="1600" dirty="0"/>
              <a:t> 7.0;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distance_AN</a:t>
            </a:r>
            <a:r>
              <a:rPr lang="en-US" sz="1600" dirty="0"/>
              <a:t> 5.656854;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distance_BN</a:t>
            </a:r>
            <a:r>
              <a:rPr lang="en-US" sz="1600" dirty="0"/>
              <a:t> 4.272002;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distance_CN</a:t>
            </a:r>
            <a:r>
              <a:rPr lang="en-US" sz="1600" dirty="0"/>
              <a:t> 5.0;</a:t>
            </a:r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object </a:t>
            </a:r>
            <a:r>
              <a:rPr lang="en-US" sz="1600" dirty="0" err="1"/>
              <a:t>line_configuration</a:t>
            </a:r>
            <a:r>
              <a:rPr lang="en-US" sz="1600" dirty="0"/>
              <a:t> {</a:t>
            </a:r>
          </a:p>
          <a:p>
            <a:r>
              <a:rPr lang="en-US" sz="1600" dirty="0"/>
              <a:t>	name line_configuration300;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conductor_A</a:t>
            </a:r>
            <a:r>
              <a:rPr lang="en-US" sz="1600" dirty="0"/>
              <a:t> overhead_line_conductor100;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conductor_B</a:t>
            </a:r>
            <a:r>
              <a:rPr lang="en-US" sz="1600" dirty="0"/>
              <a:t> overhead_line_conductor100;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conductor_C</a:t>
            </a:r>
            <a:r>
              <a:rPr lang="en-US" sz="1600" dirty="0"/>
              <a:t> overhead_line_conductor100;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conductor_N</a:t>
            </a:r>
            <a:r>
              <a:rPr lang="en-US" sz="1600" dirty="0"/>
              <a:t> overhead_line_conductor101;</a:t>
            </a:r>
          </a:p>
          <a:p>
            <a:r>
              <a:rPr lang="en-US" sz="1600" dirty="0"/>
              <a:t>	spacing line_spacing200;</a:t>
            </a:r>
          </a:p>
          <a:p>
            <a:r>
              <a:rPr lang="en-US" sz="1600" dirty="0"/>
              <a:t>}</a:t>
            </a:r>
          </a:p>
          <a:p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9258" y="152400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  <p:sp>
        <p:nvSpPr>
          <p:cNvPr id="16" name="Right Brace 15"/>
          <p:cNvSpPr/>
          <p:nvPr/>
        </p:nvSpPr>
        <p:spPr bwMode="auto">
          <a:xfrm>
            <a:off x="4472743" y="1781412"/>
            <a:ext cx="276769" cy="1371600"/>
          </a:xfrm>
          <a:prstGeom prst="righ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2282546"/>
            <a:ext cx="335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Overhead line spacing distribution</a:t>
            </a:r>
            <a:endParaRPr lang="en-US" sz="1800" dirty="0"/>
          </a:p>
        </p:txBody>
      </p:sp>
      <p:sp>
        <p:nvSpPr>
          <p:cNvPr id="9" name="Right Brace 8"/>
          <p:cNvSpPr/>
          <p:nvPr/>
        </p:nvSpPr>
        <p:spPr bwMode="auto">
          <a:xfrm>
            <a:off x="5257800" y="4007912"/>
            <a:ext cx="276769" cy="1371600"/>
          </a:xfrm>
          <a:prstGeom prst="righ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8016" y="4509046"/>
            <a:ext cx="335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Overhead line configuration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59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125" y="607321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896027"/>
            <a:ext cx="8839200" cy="5509200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 err="1"/>
              <a:t>transformer_configuration</a:t>
            </a:r>
            <a:r>
              <a:rPr lang="en-US" sz="1600" dirty="0"/>
              <a:t> {</a:t>
            </a:r>
          </a:p>
          <a:p>
            <a:r>
              <a:rPr lang="en-US" sz="1600" dirty="0"/>
              <a:t>	name transformer_configuration400;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connect_type</a:t>
            </a:r>
            <a:r>
              <a:rPr lang="en-US" sz="1600" dirty="0"/>
              <a:t> 1;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power_rating</a:t>
            </a:r>
            <a:r>
              <a:rPr lang="en-US" sz="1600" dirty="0"/>
              <a:t> 6000;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powerA_rating</a:t>
            </a:r>
            <a:r>
              <a:rPr lang="en-US" sz="1600" dirty="0"/>
              <a:t> 2000;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powerB_rating</a:t>
            </a:r>
            <a:r>
              <a:rPr lang="en-US" sz="1600" dirty="0"/>
              <a:t> 2000;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powerC_rating</a:t>
            </a:r>
            <a:r>
              <a:rPr lang="en-US" sz="1600" dirty="0"/>
              <a:t> 2000;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primary_voltage</a:t>
            </a:r>
            <a:r>
              <a:rPr lang="en-US" sz="1600" dirty="0"/>
              <a:t> 12470;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secondary_voltage</a:t>
            </a:r>
            <a:r>
              <a:rPr lang="en-US" sz="1600" dirty="0"/>
              <a:t> 4160;</a:t>
            </a:r>
          </a:p>
          <a:p>
            <a:r>
              <a:rPr lang="en-US" sz="1600" dirty="0"/>
              <a:t>	resistance 0.01;</a:t>
            </a:r>
          </a:p>
          <a:p>
            <a:r>
              <a:rPr lang="en-US" sz="1600" dirty="0"/>
              <a:t>	reactance 0.06;</a:t>
            </a:r>
          </a:p>
          <a:p>
            <a:r>
              <a:rPr lang="en-US" sz="1600" dirty="0" smtClean="0"/>
              <a:t>}</a:t>
            </a:r>
            <a:endParaRPr lang="en-US" sz="1600" dirty="0"/>
          </a:p>
          <a:p>
            <a:r>
              <a:rPr lang="en-US" sz="1600" dirty="0"/>
              <a:t>object node {</a:t>
            </a:r>
          </a:p>
          <a:p>
            <a:r>
              <a:rPr lang="en-US" sz="1600" dirty="0"/>
              <a:t>	name node1;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bustype</a:t>
            </a:r>
            <a:r>
              <a:rPr lang="en-US" sz="1600" dirty="0"/>
              <a:t> SWING;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voltage_A</a:t>
            </a:r>
            <a:r>
              <a:rPr lang="en-US" sz="1600" dirty="0"/>
              <a:t> +7199.558+0.000j;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voltage_B</a:t>
            </a:r>
            <a:r>
              <a:rPr lang="en-US" sz="1600" dirty="0"/>
              <a:t> -3599.779-6235.000j;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voltage_C</a:t>
            </a:r>
            <a:r>
              <a:rPr lang="en-US" sz="1600" dirty="0"/>
              <a:t> -3599.779+6235.000j;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nominal_voltage</a:t>
            </a:r>
            <a:r>
              <a:rPr lang="en-US" sz="1600" dirty="0"/>
              <a:t> 7200;</a:t>
            </a:r>
          </a:p>
          <a:p>
            <a:r>
              <a:rPr lang="en-US" sz="1600" dirty="0"/>
              <a:t>}</a:t>
            </a:r>
          </a:p>
          <a:p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3859" y="68732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  <p:sp>
        <p:nvSpPr>
          <p:cNvPr id="16" name="Right Brace 15"/>
          <p:cNvSpPr/>
          <p:nvPr/>
        </p:nvSpPr>
        <p:spPr bwMode="auto">
          <a:xfrm>
            <a:off x="4800600" y="1010520"/>
            <a:ext cx="336777" cy="2743200"/>
          </a:xfrm>
          <a:prstGeom prst="rightBrace">
            <a:avLst>
              <a:gd name="adj1" fmla="val 0"/>
              <a:gd name="adj2" fmla="val 49691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5385" y="2197454"/>
            <a:ext cx="335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Transformer parameters</a:t>
            </a:r>
            <a:endParaRPr lang="en-US" sz="1800" dirty="0"/>
          </a:p>
        </p:txBody>
      </p:sp>
      <p:sp>
        <p:nvSpPr>
          <p:cNvPr id="9" name="Right Brace 8"/>
          <p:cNvSpPr/>
          <p:nvPr/>
        </p:nvSpPr>
        <p:spPr bwMode="auto">
          <a:xfrm>
            <a:off x="4800600" y="4118626"/>
            <a:ext cx="366984" cy="1596374"/>
          </a:xfrm>
          <a:prstGeom prst="rightBrace">
            <a:avLst>
              <a:gd name="adj1" fmla="val 5274"/>
              <a:gd name="adj2" fmla="val 5000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2777" y="4732147"/>
            <a:ext cx="335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Node1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247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125" y="607321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896027"/>
            <a:ext cx="8839200" cy="5509200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 err="1"/>
              <a:t>transformer_configuration</a:t>
            </a:r>
            <a:r>
              <a:rPr lang="en-US" sz="1600" dirty="0"/>
              <a:t> {</a:t>
            </a:r>
          </a:p>
          <a:p>
            <a:r>
              <a:rPr lang="en-US" sz="1600" dirty="0"/>
              <a:t>	name transformer_configuration400;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connect_type</a:t>
            </a:r>
            <a:r>
              <a:rPr lang="en-US" sz="1600" dirty="0"/>
              <a:t> 1;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power_rating</a:t>
            </a:r>
            <a:r>
              <a:rPr lang="en-US" sz="1600" dirty="0"/>
              <a:t> 6000;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powerA_rating</a:t>
            </a:r>
            <a:r>
              <a:rPr lang="en-US" sz="1600" dirty="0"/>
              <a:t> 2000;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powerB_rating</a:t>
            </a:r>
            <a:r>
              <a:rPr lang="en-US" sz="1600" dirty="0"/>
              <a:t> 2000;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powerC_rating</a:t>
            </a:r>
            <a:r>
              <a:rPr lang="en-US" sz="1600" dirty="0"/>
              <a:t> 2000;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primary_voltage</a:t>
            </a:r>
            <a:r>
              <a:rPr lang="en-US" sz="1600" dirty="0"/>
              <a:t> 12470;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secondary_voltage</a:t>
            </a:r>
            <a:r>
              <a:rPr lang="en-US" sz="1600" dirty="0"/>
              <a:t> 4160;</a:t>
            </a:r>
          </a:p>
          <a:p>
            <a:r>
              <a:rPr lang="en-US" sz="1600" dirty="0"/>
              <a:t>	resistance 0.01;</a:t>
            </a:r>
          </a:p>
          <a:p>
            <a:r>
              <a:rPr lang="en-US" sz="1600" dirty="0"/>
              <a:t>	reactance 0.06;</a:t>
            </a:r>
          </a:p>
          <a:p>
            <a:r>
              <a:rPr lang="en-US" sz="1600" dirty="0" smtClean="0"/>
              <a:t>}</a:t>
            </a:r>
            <a:endParaRPr lang="en-US" sz="1600" dirty="0"/>
          </a:p>
          <a:p>
            <a:r>
              <a:rPr lang="en-US" sz="1600" dirty="0"/>
              <a:t>object node {</a:t>
            </a:r>
          </a:p>
          <a:p>
            <a:r>
              <a:rPr lang="en-US" sz="1600" dirty="0"/>
              <a:t>	name node1;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bustype</a:t>
            </a:r>
            <a:r>
              <a:rPr lang="en-US" sz="1600" dirty="0"/>
              <a:t> SWING;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voltage_A</a:t>
            </a:r>
            <a:r>
              <a:rPr lang="en-US" sz="1600" dirty="0"/>
              <a:t> +7199.558+0.000j;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voltage_B</a:t>
            </a:r>
            <a:r>
              <a:rPr lang="en-US" sz="1600" dirty="0"/>
              <a:t> -3599.779-6235.000j;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voltage_C</a:t>
            </a:r>
            <a:r>
              <a:rPr lang="en-US" sz="1600" dirty="0"/>
              <a:t> -3599.779+6235.000j;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nominal_voltage</a:t>
            </a:r>
            <a:r>
              <a:rPr lang="en-US" sz="1600" dirty="0"/>
              <a:t> 7200;</a:t>
            </a:r>
          </a:p>
          <a:p>
            <a:r>
              <a:rPr lang="en-US" sz="1600" dirty="0"/>
              <a:t>}</a:t>
            </a:r>
          </a:p>
          <a:p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3859" y="68732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  <p:sp>
        <p:nvSpPr>
          <p:cNvPr id="16" name="Right Brace 15"/>
          <p:cNvSpPr/>
          <p:nvPr/>
        </p:nvSpPr>
        <p:spPr bwMode="auto">
          <a:xfrm>
            <a:off x="4800600" y="1010520"/>
            <a:ext cx="336777" cy="2743200"/>
          </a:xfrm>
          <a:prstGeom prst="rightBrace">
            <a:avLst>
              <a:gd name="adj1" fmla="val 0"/>
              <a:gd name="adj2" fmla="val 49691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5385" y="2197454"/>
            <a:ext cx="335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Transformer parameters</a:t>
            </a:r>
            <a:endParaRPr lang="en-US" sz="1800" dirty="0"/>
          </a:p>
        </p:txBody>
      </p:sp>
      <p:sp>
        <p:nvSpPr>
          <p:cNvPr id="9" name="Right Brace 8"/>
          <p:cNvSpPr/>
          <p:nvPr/>
        </p:nvSpPr>
        <p:spPr bwMode="auto">
          <a:xfrm>
            <a:off x="4800600" y="4118626"/>
            <a:ext cx="366984" cy="1596374"/>
          </a:xfrm>
          <a:prstGeom prst="rightBrace">
            <a:avLst>
              <a:gd name="adj1" fmla="val 5274"/>
              <a:gd name="adj2" fmla="val 5000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2777" y="4732147"/>
            <a:ext cx="335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Node1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7495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125" y="607321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</p:txBody>
      </p:sp>
      <p:sp>
        <p:nvSpPr>
          <p:cNvPr id="3" name="Rectangle 2"/>
          <p:cNvSpPr/>
          <p:nvPr/>
        </p:nvSpPr>
        <p:spPr>
          <a:xfrm>
            <a:off x="378825" y="1066800"/>
            <a:ext cx="8534400" cy="4278094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 err="1"/>
              <a:t>overhead_line</a:t>
            </a:r>
            <a:r>
              <a:rPr lang="en-US" sz="1600" dirty="0"/>
              <a:t> {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from node1;</a:t>
            </a:r>
          </a:p>
          <a:p>
            <a:r>
              <a:rPr lang="en-US" sz="1600" dirty="0"/>
              <a:t>	to node2;</a:t>
            </a:r>
          </a:p>
          <a:p>
            <a:r>
              <a:rPr lang="en-US" sz="1600" dirty="0"/>
              <a:t>	length 2000;</a:t>
            </a:r>
          </a:p>
          <a:p>
            <a:r>
              <a:rPr lang="en-US" sz="1600" dirty="0"/>
              <a:t>	configuration line_configuration300;</a:t>
            </a:r>
          </a:p>
          <a:p>
            <a:r>
              <a:rPr lang="en-US" sz="1600" dirty="0" smtClean="0"/>
              <a:t>}</a:t>
            </a:r>
          </a:p>
          <a:p>
            <a:endParaRPr lang="en-US" sz="1600" dirty="0"/>
          </a:p>
          <a:p>
            <a:r>
              <a:rPr lang="en-US" sz="1600" dirty="0"/>
              <a:t>object node {</a:t>
            </a:r>
          </a:p>
          <a:p>
            <a:r>
              <a:rPr lang="en-US" sz="1600" dirty="0"/>
              <a:t>	name node2;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voltage_A</a:t>
            </a:r>
            <a:r>
              <a:rPr lang="en-US" sz="1600" dirty="0"/>
              <a:t> +7199.558+0.000j;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voltage_B</a:t>
            </a:r>
            <a:r>
              <a:rPr lang="en-US" sz="1600" dirty="0"/>
              <a:t> -3599.779-6235.000j;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voltage_C</a:t>
            </a:r>
            <a:r>
              <a:rPr lang="en-US" sz="1600" dirty="0"/>
              <a:t> -3599.779+6235.000j;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nominal_voltage</a:t>
            </a:r>
            <a:r>
              <a:rPr lang="en-US" sz="1600" dirty="0"/>
              <a:t> 7200;</a:t>
            </a:r>
          </a:p>
          <a:p>
            <a:r>
              <a:rPr lang="en-US" sz="1600" dirty="0" smtClean="0"/>
              <a:t>}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3859" y="68732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1066799"/>
            <a:ext cx="48693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object transformer {</a:t>
            </a:r>
          </a:p>
          <a:p>
            <a:r>
              <a:rPr lang="en-US" sz="1600" dirty="0"/>
              <a:t>	name transformer23;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from node2;</a:t>
            </a:r>
          </a:p>
          <a:p>
            <a:r>
              <a:rPr lang="en-US" sz="1600" dirty="0"/>
              <a:t>	to node3;</a:t>
            </a:r>
          </a:p>
          <a:p>
            <a:r>
              <a:rPr lang="en-US" sz="1600" dirty="0"/>
              <a:t>	configuration transformer_configuration400;</a:t>
            </a:r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object node {</a:t>
            </a:r>
          </a:p>
          <a:p>
            <a:r>
              <a:rPr lang="en-US" sz="1600" dirty="0"/>
              <a:t>	name node3;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voltage_A</a:t>
            </a:r>
            <a:r>
              <a:rPr lang="en-US" sz="1600" dirty="0"/>
              <a:t> +2401.777+0.000j;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voltage_B</a:t>
            </a:r>
            <a:r>
              <a:rPr lang="en-US" sz="1600" dirty="0"/>
              <a:t> -1200.889-2080.000j;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voltage_C</a:t>
            </a:r>
            <a:r>
              <a:rPr lang="en-US" sz="1600" dirty="0"/>
              <a:t> -1200.889+2080.000j;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nominal_voltage</a:t>
            </a:r>
            <a:r>
              <a:rPr lang="en-US" sz="1600" dirty="0"/>
              <a:t> 2400;</a:t>
            </a:r>
          </a:p>
          <a:p>
            <a:r>
              <a:rPr lang="en-US" sz="16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182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125" y="607321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976653"/>
            <a:ext cx="8534400" cy="5016758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object </a:t>
            </a:r>
            <a:r>
              <a:rPr lang="en-US" sz="1600" dirty="0"/>
              <a:t>overhead_line:34 {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from node3;</a:t>
            </a:r>
          </a:p>
          <a:p>
            <a:r>
              <a:rPr lang="en-US" sz="1600" dirty="0"/>
              <a:t>	to load4;</a:t>
            </a:r>
          </a:p>
          <a:p>
            <a:r>
              <a:rPr lang="en-US" sz="1600" dirty="0"/>
              <a:t>	length 2500;</a:t>
            </a:r>
          </a:p>
          <a:p>
            <a:r>
              <a:rPr lang="en-US" sz="1600" dirty="0"/>
              <a:t>	configuration line_configuration300;</a:t>
            </a:r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object load {</a:t>
            </a:r>
          </a:p>
          <a:p>
            <a:r>
              <a:rPr lang="en-US" sz="1600" dirty="0"/>
              <a:t>	name load4;</a:t>
            </a:r>
          </a:p>
          <a:p>
            <a:r>
              <a:rPr lang="en-US" sz="1600" dirty="0"/>
              <a:t>	phases "ABCN";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voltage_A</a:t>
            </a:r>
            <a:r>
              <a:rPr lang="en-US" sz="1600" dirty="0"/>
              <a:t> +2401.777+0.000j;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voltage_B</a:t>
            </a:r>
            <a:r>
              <a:rPr lang="en-US" sz="1600" dirty="0"/>
              <a:t> -1200.889-2080.000j;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voltage_C</a:t>
            </a:r>
            <a:r>
              <a:rPr lang="en-US" sz="1600" dirty="0"/>
              <a:t> -1200.889+2080.000j;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constant_power_A</a:t>
            </a:r>
            <a:r>
              <a:rPr lang="en-US" sz="1600" dirty="0"/>
              <a:t> +1800000.000+871779.789j;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constant_power_B</a:t>
            </a:r>
            <a:r>
              <a:rPr lang="en-US" sz="1600" dirty="0"/>
              <a:t> +1800000.000+871779.789j;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constant_power_C</a:t>
            </a:r>
            <a:r>
              <a:rPr lang="en-US" sz="1600" dirty="0"/>
              <a:t> +1800000.000+871779.789j;</a:t>
            </a:r>
          </a:p>
          <a:p>
            <a:r>
              <a:rPr lang="en-US" sz="1600" dirty="0"/>
              <a:t>	</a:t>
            </a:r>
            <a:r>
              <a:rPr lang="en-US" sz="1600" dirty="0" err="1"/>
              <a:t>nominal_voltage</a:t>
            </a:r>
            <a:r>
              <a:rPr lang="en-US" sz="1600" dirty="0"/>
              <a:t> 2400;</a:t>
            </a:r>
          </a:p>
          <a:p>
            <a:r>
              <a:rPr lang="en-US" sz="1600" dirty="0"/>
              <a:t>}</a:t>
            </a:r>
          </a:p>
          <a:p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3859" y="68732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</p:spTree>
    <p:extLst>
      <p:ext uri="{BB962C8B-B14F-4D97-AF65-F5344CB8AC3E}">
        <p14:creationId xmlns:p14="http://schemas.microsoft.com/office/powerpoint/2010/main" val="22836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824409"/>
            <a:ext cx="792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Code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The code is saved in IEEE_4_node.glm, which  is in the directory: C</a:t>
            </a:r>
            <a:r>
              <a:rPr lang="en-US" sz="1800" dirty="0"/>
              <a:t>:\</a:t>
            </a:r>
            <a:r>
              <a:rPr lang="en-US" sz="1800" dirty="0" smtClean="0"/>
              <a:t>Users\</a:t>
            </a:r>
            <a:r>
              <a:rPr lang="en-US" sz="1800" dirty="0" err="1" smtClean="0"/>
              <a:t>ruicheng</a:t>
            </a:r>
            <a:r>
              <a:rPr lang="en-US" sz="1800" dirty="0" smtClean="0"/>
              <a:t>\Desktop\</a:t>
            </a:r>
            <a:r>
              <a:rPr lang="en-US" sz="1800" dirty="0" err="1" smtClean="0"/>
              <a:t>test_system</a:t>
            </a:r>
            <a:r>
              <a:rPr lang="en-US" sz="1800" dirty="0"/>
              <a:t> </a:t>
            </a:r>
            <a:r>
              <a:rPr lang="en-US" sz="1800" dirty="0" smtClean="0"/>
              <a:t>(in my computer).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The voltages of all nodes are recorded in the file named voltage.csv by using recorder object.</a:t>
            </a:r>
            <a:endParaRPr lang="en-US" sz="1800" dirty="0"/>
          </a:p>
          <a:p>
            <a:pPr lvl="1" algn="just"/>
            <a:r>
              <a:rPr lang="en-US" sz="1800" dirty="0"/>
              <a:t>object </a:t>
            </a:r>
            <a:r>
              <a:rPr lang="en-US" sz="1800" dirty="0" err="1"/>
              <a:t>multi_recorder</a:t>
            </a:r>
            <a:r>
              <a:rPr lang="en-US" sz="1800" dirty="0"/>
              <a:t> {</a:t>
            </a:r>
          </a:p>
          <a:p>
            <a:pPr lvl="1" algn="just"/>
            <a:r>
              <a:rPr lang="en-US" sz="1800" dirty="0"/>
              <a:t>	property node1:voltage_A,node1:voltage_B,node1:voltage_C</a:t>
            </a:r>
            <a:r>
              <a:rPr lang="en-US" sz="1800" dirty="0" smtClean="0"/>
              <a:t>,</a:t>
            </a:r>
          </a:p>
          <a:p>
            <a:pPr lvl="1" algn="just"/>
            <a:r>
              <a:rPr lang="en-US" sz="1800" dirty="0" smtClean="0"/>
              <a:t>	node2:voltage_A,node2:voltage_B,node2:voltage_C,</a:t>
            </a:r>
          </a:p>
          <a:p>
            <a:pPr lvl="1" algn="just"/>
            <a:r>
              <a:rPr lang="en-US" sz="1800" dirty="0" smtClean="0"/>
              <a:t>	node3:voltage_A,node3:voltage_B,node3:voltage_C,</a:t>
            </a:r>
          </a:p>
          <a:p>
            <a:pPr lvl="1" algn="just"/>
            <a:r>
              <a:rPr lang="en-US" sz="1800" dirty="0" smtClean="0"/>
              <a:t>	load4:voltage_A,load4:voltage_B,load4:voltage_C</a:t>
            </a:r>
            <a:r>
              <a:rPr lang="en-US" sz="1800" dirty="0"/>
              <a:t>;</a:t>
            </a:r>
          </a:p>
          <a:p>
            <a:pPr lvl="1" algn="just"/>
            <a:r>
              <a:rPr lang="en-US" sz="1800" dirty="0"/>
              <a:t>	file "voltage.csv";</a:t>
            </a:r>
          </a:p>
          <a:p>
            <a:pPr lvl="1" algn="just"/>
            <a:r>
              <a:rPr lang="en-US" sz="1800" dirty="0"/>
              <a:t>}</a:t>
            </a:r>
            <a:endParaRPr lang="en-US" sz="1800" dirty="0" smtClean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3859" y="68732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025735"/>
            <a:ext cx="6173143" cy="20415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1257771" y="4026498"/>
            <a:ext cx="3429000" cy="31690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295400" y="3581400"/>
            <a:ext cx="2286000" cy="34166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752600" y="4876800"/>
            <a:ext cx="22860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6" name="Straight Arrow Connector 5"/>
          <p:cNvCxnSpPr>
            <a:endCxn id="8" idx="6"/>
          </p:cNvCxnSpPr>
          <p:nvPr/>
        </p:nvCxnSpPr>
        <p:spPr bwMode="auto">
          <a:xfrm flipH="1">
            <a:off x="3581400" y="1981200"/>
            <a:ext cx="3733800" cy="17710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8546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891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824409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Operation Procedure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Open CMD, and change the </a:t>
            </a:r>
            <a:r>
              <a:rPr lang="en-US" sz="1800" dirty="0"/>
              <a:t>directory to</a:t>
            </a:r>
            <a:r>
              <a:rPr lang="en-US" sz="1800" dirty="0" smtClean="0"/>
              <a:t>:</a:t>
            </a:r>
          </a:p>
          <a:p>
            <a:pPr lvl="1" algn="just"/>
            <a:r>
              <a:rPr lang="en-US" sz="1800" dirty="0"/>
              <a:t> </a:t>
            </a:r>
            <a:r>
              <a:rPr lang="en-US" sz="1800" dirty="0" smtClean="0"/>
              <a:t>     C</a:t>
            </a:r>
            <a:r>
              <a:rPr lang="en-US" sz="1800" dirty="0"/>
              <a:t>:\</a:t>
            </a:r>
            <a:r>
              <a:rPr lang="en-US" sz="1800" dirty="0" smtClean="0"/>
              <a:t>Users\ruicheng\Desktop\test_system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800" dirty="0" smtClean="0"/>
              <a:t>Input the command: “</a:t>
            </a:r>
            <a:r>
              <a:rPr lang="en-US" sz="1800" dirty="0" err="1" smtClean="0"/>
              <a:t>gridlabd</a:t>
            </a:r>
            <a:r>
              <a:rPr lang="en-US" sz="1800" dirty="0" smtClean="0"/>
              <a:t> IEEE_4_node.glm” in CMD.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3859" y="68732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59" y="2033704"/>
            <a:ext cx="8134350" cy="36902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04800" y="2929966"/>
            <a:ext cx="34290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59259" y="3083218"/>
            <a:ext cx="5029200" cy="269582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2973859" y="1600200"/>
            <a:ext cx="1369541" cy="13297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912584" y="2024738"/>
            <a:ext cx="732480" cy="10584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065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52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824409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altLang="zh-CN" sz="1800" dirty="0" smtClean="0"/>
              <a:t>Result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3859" y="68732"/>
            <a:ext cx="8303741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System Modeling and Simulation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502917"/>
              </p:ext>
            </p:extLst>
          </p:nvPr>
        </p:nvGraphicFramePr>
        <p:xfrm>
          <a:off x="1143000" y="1295400"/>
          <a:ext cx="6705599" cy="4032312"/>
        </p:xfrm>
        <a:graphic>
          <a:graphicData uri="http://schemas.openxmlformats.org/drawingml/2006/table">
            <a:tbl>
              <a:tblPr/>
              <a:tblGrid>
                <a:gridCol w="2300749">
                  <a:extLst>
                    <a:ext uri="{9D8B030D-6E8A-4147-A177-3AD203B41FA5}">
                      <a16:colId xmlns:a16="http://schemas.microsoft.com/office/drawing/2014/main" val="1838007185"/>
                    </a:ext>
                  </a:extLst>
                </a:gridCol>
                <a:gridCol w="2202425">
                  <a:extLst>
                    <a:ext uri="{9D8B030D-6E8A-4147-A177-3AD203B41FA5}">
                      <a16:colId xmlns:a16="http://schemas.microsoft.com/office/drawing/2014/main" val="3968213280"/>
                    </a:ext>
                  </a:extLst>
                </a:gridCol>
                <a:gridCol w="2202425">
                  <a:extLst>
                    <a:ext uri="{9D8B030D-6E8A-4147-A177-3AD203B41FA5}">
                      <a16:colId xmlns:a16="http://schemas.microsoft.com/office/drawing/2014/main" val="4080358255"/>
                    </a:ext>
                  </a:extLst>
                </a:gridCol>
              </a:tblGrid>
              <a:tr h="50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node1:voltage_A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node1:voltage_B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node1:voltage_C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7586"/>
                  </a:ext>
                </a:extLst>
              </a:tr>
              <a:tr h="50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+7199.56+0j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-3599.78-6235j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-3599.78+6235j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720867"/>
                  </a:ext>
                </a:extLst>
              </a:tr>
              <a:tr h="50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node2:voltage_A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node2:voltage_B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node2:voltage_C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623569"/>
                  </a:ext>
                </a:extLst>
              </a:tr>
              <a:tr h="50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+7106.42-42.0676j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-3606.9-6161.63j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-3520.34+6189.71j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824079"/>
                  </a:ext>
                </a:extLst>
              </a:tr>
              <a:tr h="50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node3:voltage_A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node3:voltage_B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node3:voltage_C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232342"/>
                  </a:ext>
                </a:extLst>
              </a:tr>
              <a:tr h="50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+2242.74-144.808j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-1251.27-1892.2j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-1002.84+2020.69j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803049"/>
                  </a:ext>
                </a:extLst>
              </a:tr>
              <a:tr h="50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load4:voltage_A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load4:voltage_B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load4:voltage_C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485349"/>
                  </a:ext>
                </a:extLst>
              </a:tr>
              <a:tr h="50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+1893.76-302.435j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-1277.97-1617.28j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-705.201+1850.98j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095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3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9259" y="838200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GridLAB-D Key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Help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Test System Modeling and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IEEE 4 Node Test Feeder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Run snapshot power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59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259" y="152400"/>
            <a:ext cx="7772400" cy="533400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GridLAB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ECpE</a:t>
            </a:r>
            <a:r>
              <a:rPr lang="en-US" dirty="0"/>
              <a:t> Department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3126" y="914400"/>
            <a:ext cx="921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Installing </a:t>
            </a:r>
            <a:r>
              <a:rPr lang="en-US" sz="1800" dirty="0" err="1" smtClean="0"/>
              <a:t>GridLAB</a:t>
            </a:r>
            <a:r>
              <a:rPr lang="en-US" sz="1800" dirty="0" smtClean="0"/>
              <a:t>-D: Using a traditional installer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sp>
        <p:nvSpPr>
          <p:cNvPr id="9" name="AutoShape 2" descr="SF installer downloa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http://images.shoutwiki.com/gridlab-d/b/b6/SF_installer_downloa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934" y="1515533"/>
            <a:ext cx="4734545" cy="37861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2775" y="1524000"/>
            <a:ext cx="35866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/>
              <a:t>Using a traditional </a:t>
            </a:r>
            <a:r>
              <a:rPr lang="en-US" sz="1800" dirty="0" smtClean="0"/>
              <a:t>installer:</a:t>
            </a:r>
          </a:p>
          <a:p>
            <a:pPr lvl="0"/>
            <a:endParaRPr lang="en-US" sz="1800" dirty="0"/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n-US" sz="1800" dirty="0" smtClean="0"/>
              <a:t>Website: </a:t>
            </a:r>
            <a:r>
              <a:rPr lang="en-US" sz="1800" dirty="0" smtClean="0">
                <a:hlinkClick r:id="rId4"/>
              </a:rPr>
              <a:t>https</a:t>
            </a:r>
            <a:r>
              <a:rPr lang="en-US" sz="1800" dirty="0">
                <a:hlinkClick r:id="rId4"/>
              </a:rPr>
              <a:t>://sourceforge.net/projects/gridlab-d/</a:t>
            </a:r>
            <a:endParaRPr lang="en-US" sz="1800" dirty="0"/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en-US" sz="1800" dirty="0"/>
              <a:t>Once the installer has been downloaded, launch it and walk through the process of installing the software as you would for any other commercial software</a:t>
            </a:r>
          </a:p>
        </p:txBody>
      </p:sp>
    </p:spTree>
    <p:extLst>
      <p:ext uri="{BB962C8B-B14F-4D97-AF65-F5344CB8AC3E}">
        <p14:creationId xmlns:p14="http://schemas.microsoft.com/office/powerpoint/2010/main" val="124972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Univers 67 CondensedBold"/>
        <a:ea typeface=""/>
        <a:cs typeface=""/>
      </a:majorFont>
      <a:minorFont>
        <a:latin typeface="Univers 67 Condensed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PowerPoint.pot</Template>
  <TotalTime>30153</TotalTime>
  <Words>4096</Words>
  <Application>Microsoft Office PowerPoint</Application>
  <PresentationFormat>On-screen Show (4:3)</PresentationFormat>
  <Paragraphs>1527</Paragraphs>
  <Slides>79</Slides>
  <Notes>79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Geneva</vt:lpstr>
      <vt:lpstr>Univers 65</vt:lpstr>
      <vt:lpstr>Univers 67 CondensedBold</vt:lpstr>
      <vt:lpstr>Arial</vt:lpstr>
      <vt:lpstr>Calibri</vt:lpstr>
      <vt:lpstr>Times</vt:lpstr>
      <vt:lpstr>Times New Roman</vt:lpstr>
      <vt:lpstr>Wingdings</vt:lpstr>
      <vt:lpstr>PowerPoint</vt:lpstr>
      <vt:lpstr>Equation</vt:lpstr>
      <vt:lpstr>GridLAB-D Tutorial</vt:lpstr>
      <vt:lpstr>Outline</vt:lpstr>
      <vt:lpstr>What is GridLAB-D</vt:lpstr>
      <vt:lpstr>Outline</vt:lpstr>
      <vt:lpstr>What is GridLAB-D</vt:lpstr>
      <vt:lpstr>What is GridLAB-D</vt:lpstr>
      <vt:lpstr>What is GridLAB-D</vt:lpstr>
      <vt:lpstr>Outline</vt:lpstr>
      <vt:lpstr>What is GridLAB-D</vt:lpstr>
      <vt:lpstr>What is GridLAB-D</vt:lpstr>
      <vt:lpstr>What is GridLAB-D</vt:lpstr>
      <vt:lpstr>Outline</vt:lpstr>
      <vt:lpstr>What is GridLAB-D</vt:lpstr>
      <vt:lpstr>What is GridLAB-D</vt:lpstr>
      <vt:lpstr>What is GridLAB-D</vt:lpstr>
      <vt:lpstr>What is GridLAB-D</vt:lpstr>
      <vt:lpstr>What is GridLAB-D</vt:lpstr>
      <vt:lpstr>Outline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Outline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Outline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GridLAB-D Module</vt:lpstr>
      <vt:lpstr>Outline</vt:lpstr>
      <vt:lpstr>GridLAB-D Module</vt:lpstr>
      <vt:lpstr>GridLAB-D Module</vt:lpstr>
      <vt:lpstr>GridLAB-D Module</vt:lpstr>
      <vt:lpstr>GridLAB-D Module</vt:lpstr>
      <vt:lpstr>GridLAB-D Module</vt:lpstr>
      <vt:lpstr>Outline</vt:lpstr>
      <vt:lpstr>Test System Modeling and Simulation</vt:lpstr>
      <vt:lpstr>PowerPoint Presentation</vt:lpstr>
      <vt:lpstr>Test System Modeling and Simulation</vt:lpstr>
      <vt:lpstr>Test System Modeling and Simulation</vt:lpstr>
      <vt:lpstr>Test System Modeling and Simulation</vt:lpstr>
      <vt:lpstr>Test System Modeling and Simulation</vt:lpstr>
      <vt:lpstr>Test System Modeling and Simulation</vt:lpstr>
      <vt:lpstr>Test System Modeling and Simulation</vt:lpstr>
      <vt:lpstr>Test System Modeling and Simulation</vt:lpstr>
      <vt:lpstr>Test System Modeling and Simulation</vt:lpstr>
      <vt:lpstr>Test System Modeling and Simulation</vt:lpstr>
      <vt:lpstr>Outline</vt:lpstr>
      <vt:lpstr>Test System Modeling and Simulation</vt:lpstr>
      <vt:lpstr>Test System Modeling and Simulation</vt:lpstr>
      <vt:lpstr>Test System Modeling and Simulation</vt:lpstr>
      <vt:lpstr>Test System Modeling and Simulation</vt:lpstr>
      <vt:lpstr>Test System Modeling and Simulation</vt:lpstr>
      <vt:lpstr>Test System Modeling and Simulation</vt:lpstr>
      <vt:lpstr>Test System Modeling and Simulation</vt:lpstr>
      <vt:lpstr>Outline</vt:lpstr>
      <vt:lpstr>Test System Modeling and Simulation</vt:lpstr>
      <vt:lpstr>Outline</vt:lpstr>
      <vt:lpstr>Test System Modeling and Simulation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Jill Thomasson</dc:creator>
  <cp:lastModifiedBy>Wang, Zhaoyu [E CPE]</cp:lastModifiedBy>
  <cp:revision>1244</cp:revision>
  <dcterms:created xsi:type="dcterms:W3CDTF">2016-12-19T18:40:45Z</dcterms:created>
  <dcterms:modified xsi:type="dcterms:W3CDTF">2019-10-29T22:06:34Z</dcterms:modified>
</cp:coreProperties>
</file>